
<file path=[Content_Types].xml><?xml version="1.0" encoding="utf-8"?>
<Types xmlns="http://schemas.openxmlformats.org/package/2006/content-types">
  <Default Extension="emf" ContentType="image/x-emf"/>
  <Default Extension="gif" ContentType="image/gif"/>
  <Default Extension="jpe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modernComment_3F2_A8656523.xml" ContentType="application/vnd.ms-powerpoint.comments+xml"/>
  <Override PartName="/ppt/notesSlides/notesSlide4.xml" ContentType="application/vnd.openxmlformats-officedocument.presentationml.notesSlide+xml"/>
  <Override PartName="/ppt/comments/modernComment_102_240FB4C4.xml" ContentType="application/vnd.ms-powerpoint.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comments/modernComment_3ED_3EB4FBBF.xml" ContentType="application/vnd.ms-powerpoint.comments+xml"/>
  <Override PartName="/ppt/notesSlides/notesSlide10.xml" ContentType="application/vnd.openxmlformats-officedocument.presentationml.notesSlide+xml"/>
  <Override PartName="/ppt/comments/modernComment_3EC_1DB9F6DC.xml" ContentType="application/vnd.ms-powerpoint.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omments/modernComment_3F6_14B9FC3.xml" ContentType="application/vnd.ms-powerpoint.comments+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omments/modernComment_3FB_A623A4E1.xml" ContentType="application/vnd.ms-powerpoint.comments+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31"/>
  </p:notesMasterIdLst>
  <p:sldIdLst>
    <p:sldId id="256" r:id="rId6"/>
    <p:sldId id="999" r:id="rId7"/>
    <p:sldId id="257" r:id="rId8"/>
    <p:sldId id="1010" r:id="rId9"/>
    <p:sldId id="258" r:id="rId10"/>
    <p:sldId id="1000" r:id="rId11"/>
    <p:sldId id="1001" r:id="rId12"/>
    <p:sldId id="1002" r:id="rId13"/>
    <p:sldId id="1003" r:id="rId14"/>
    <p:sldId id="1006" r:id="rId15"/>
    <p:sldId id="1007" r:id="rId16"/>
    <p:sldId id="1009" r:id="rId17"/>
    <p:sldId id="1005" r:id="rId18"/>
    <p:sldId id="1004" r:id="rId19"/>
    <p:sldId id="1008" r:id="rId20"/>
    <p:sldId id="1011" r:id="rId21"/>
    <p:sldId id="1012" r:id="rId22"/>
    <p:sldId id="1013" r:id="rId23"/>
    <p:sldId id="1014" r:id="rId24"/>
    <p:sldId id="1015" r:id="rId25"/>
    <p:sldId id="1016" r:id="rId26"/>
    <p:sldId id="1017" r:id="rId27"/>
    <p:sldId id="1018" r:id="rId28"/>
    <p:sldId id="1019" r:id="rId29"/>
    <p:sldId id="1020"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1852347-F9FC-33D3-E730-7B2E444A0082}" name="Ball, Stephen" initials="SB" userId="S::Ball.Stephen@epa.gov::dcb9d99b-4ab3-48c6-b30d-4d0a5150d23c" providerId="AD"/>
  <p188:author id="{AC42CA7F-0DC2-3AC4-1BDF-59156756DAA0}" name="Vasser, Bryan" initials="BV" userId="S::vasser.bryan@epa.gov::80406c9c-e883-4ef8-bc47-c2d608b036a3" providerId="AD"/>
  <p188:author id="{07A85DA7-DF25-09A0-C7A8-E043EB409775}" name="Ball, Stephen" initials="BS" userId="S::ball.stephen@epa.gov::dcb9d99b-4ab3-48c6-b30d-4d0a5150d23c" providerId="AD"/>
  <p188:author id="{826393C5-2271-FF77-5FCE-DED62A4E5F95}" name="Critchlow, Maggy" initials="MC" userId="S::Maggy.Critchlow@WestonSolutions.com::d7bd3d0a-654e-487f-bc94-2749320f92fd"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4F81BD"/>
    <a:srgbClr val="E9EDF4"/>
    <a:srgbClr val="D0D8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8/10/relationships/authors" Target="author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sser, Bryan" userId="80406c9c-e883-4ef8-bc47-c2d608b036a3" providerId="ADAL" clId="{0DA34CDB-A949-4139-8380-EBECB9347476}"/>
    <pc:docChg chg="modSld sldOrd">
      <pc:chgData name="Vasser, Bryan" userId="80406c9c-e883-4ef8-bc47-c2d608b036a3" providerId="ADAL" clId="{0DA34CDB-A949-4139-8380-EBECB9347476}" dt="2025-09-23T23:25:05.618" v="2" actId="1076"/>
      <pc:docMkLst>
        <pc:docMk/>
      </pc:docMkLst>
      <pc:sldChg chg="modSp mod ord">
        <pc:chgData name="Vasser, Bryan" userId="80406c9c-e883-4ef8-bc47-c2d608b036a3" providerId="ADAL" clId="{0DA34CDB-A949-4139-8380-EBECB9347476}" dt="2025-09-23T23:25:05.618" v="2" actId="1076"/>
        <pc:sldMkLst>
          <pc:docMk/>
          <pc:sldMk cId="2402867803" sldId="1012"/>
        </pc:sldMkLst>
        <pc:picChg chg="mod">
          <ac:chgData name="Vasser, Bryan" userId="80406c9c-e883-4ef8-bc47-c2d608b036a3" providerId="ADAL" clId="{0DA34CDB-A949-4139-8380-EBECB9347476}" dt="2025-09-23T23:25:05.618" v="2" actId="1076"/>
          <ac:picMkLst>
            <pc:docMk/>
            <pc:sldMk cId="2402867803" sldId="1012"/>
            <ac:picMk id="5" creationId="{32EDD9FD-9A7F-DA3E-D47E-06CD5CFD31AA}"/>
          </ac:picMkLst>
        </pc:picChg>
      </pc:sldChg>
    </pc:docChg>
  </pc:docChgLst>
  <pc:docChgLst>
    <pc:chgData name="Vasser, Bryan" userId="S::vasser.bryan@epa.gov::80406c9c-e883-4ef8-bc47-c2d608b036a3" providerId="AD" clId="Web-{D290A1E2-9D31-F2A3-B2F2-601895FA31BC}"/>
    <pc:docChg chg="modSld">
      <pc:chgData name="Vasser, Bryan" userId="S::vasser.bryan@epa.gov::80406c9c-e883-4ef8-bc47-c2d608b036a3" providerId="AD" clId="Web-{D290A1E2-9D31-F2A3-B2F2-601895FA31BC}" dt="2025-08-27T20:04:46.441" v="4" actId="1076"/>
      <pc:docMkLst>
        <pc:docMk/>
      </pc:docMkLst>
      <pc:sldChg chg="addSp delSp modSp">
        <pc:chgData name="Vasser, Bryan" userId="S::vasser.bryan@epa.gov::80406c9c-e883-4ef8-bc47-c2d608b036a3" providerId="AD" clId="Web-{D290A1E2-9D31-F2A3-B2F2-601895FA31BC}" dt="2025-08-27T20:04:46.441" v="4" actId="1076"/>
        <pc:sldMkLst>
          <pc:docMk/>
          <pc:sldMk cId="21733315" sldId="1014"/>
        </pc:sldMkLst>
        <pc:spChg chg="add mod">
          <ac:chgData name="Vasser, Bryan" userId="S::vasser.bryan@epa.gov::80406c9c-e883-4ef8-bc47-c2d608b036a3" providerId="AD" clId="Web-{D290A1E2-9D31-F2A3-B2F2-601895FA31BC}" dt="2025-08-27T20:04:46.441" v="4" actId="1076"/>
          <ac:spMkLst>
            <pc:docMk/>
            <pc:sldMk cId="21733315" sldId="1014"/>
            <ac:spMk id="4" creationId="{C860C94E-034C-A273-9379-96458ABD0720}"/>
          </ac:spMkLst>
        </pc:spChg>
      </pc:sldChg>
    </pc:docChg>
  </pc:docChgLst>
  <pc:docChgLst>
    <pc:chgData name="Vasser, Bryan" userId="S::vasser.bryan@epa.gov::80406c9c-e883-4ef8-bc47-c2d608b036a3" providerId="AD" clId="Web-{5DB3B19A-D698-38BB-5643-1D737D665247}"/>
    <pc:docChg chg="modSld">
      <pc:chgData name="Vasser, Bryan" userId="S::vasser.bryan@epa.gov::80406c9c-e883-4ef8-bc47-c2d608b036a3" providerId="AD" clId="Web-{5DB3B19A-D698-38BB-5643-1D737D665247}" dt="2025-09-18T17:46:12.648" v="9" actId="1076"/>
      <pc:docMkLst>
        <pc:docMk/>
      </pc:docMkLst>
      <pc:sldChg chg="addSp delSp modSp">
        <pc:chgData name="Vasser, Bryan" userId="S::vasser.bryan@epa.gov::80406c9c-e883-4ef8-bc47-c2d608b036a3" providerId="AD" clId="Web-{5DB3B19A-D698-38BB-5643-1D737D665247}" dt="2025-09-18T17:46:12.648" v="9" actId="1076"/>
        <pc:sldMkLst>
          <pc:docMk/>
          <pc:sldMk cId="498726620" sldId="1004"/>
        </pc:sldMkLst>
        <pc:picChg chg="add mod ord">
          <ac:chgData name="Vasser, Bryan" userId="S::vasser.bryan@epa.gov::80406c9c-e883-4ef8-bc47-c2d608b036a3" providerId="AD" clId="Web-{5DB3B19A-D698-38BB-5643-1D737D665247}" dt="2025-09-18T17:46:12.648" v="9" actId="1076"/>
          <ac:picMkLst>
            <pc:docMk/>
            <pc:sldMk cId="498726620" sldId="1004"/>
            <ac:picMk id="7" creationId="{761DB3C6-A415-D5D7-3C8E-F59CCECCE105}"/>
          </ac:picMkLst>
        </pc:picChg>
        <pc:picChg chg="add mod">
          <ac:chgData name="Vasser, Bryan" userId="S::vasser.bryan@epa.gov::80406c9c-e883-4ef8-bc47-c2d608b036a3" providerId="AD" clId="Web-{5DB3B19A-D698-38BB-5643-1D737D665247}" dt="2025-09-18T17:43:22.175" v="7" actId="1076"/>
          <ac:picMkLst>
            <pc:docMk/>
            <pc:sldMk cId="498726620" sldId="1004"/>
            <ac:picMk id="8" creationId="{6EEB952E-A333-7DBB-4FE3-92DFA0B2CC4C}"/>
          </ac:picMkLst>
        </pc:picChg>
      </pc:sldChg>
    </pc:docChg>
  </pc:docChgLst>
  <pc:docChgLst>
    <pc:chgData name="Critchlow, Maggy" userId="S::maggy.critchlow_westonsolutions.com#ext#@usepa.onmicrosoft.com::ee94c8f8-3b98-448b-bfc2-465d7886b0f5" providerId="AD" clId="Web-{F4A71ABA-9132-4611-7274-9F40968A3905}"/>
    <pc:docChg chg="modSld">
      <pc:chgData name="Critchlow, Maggy" userId="S::maggy.critchlow_westonsolutions.com#ext#@usepa.onmicrosoft.com::ee94c8f8-3b98-448b-bfc2-465d7886b0f5" providerId="AD" clId="Web-{F4A71ABA-9132-4611-7274-9F40968A3905}" dt="2025-08-13T19:58:44.574" v="22"/>
      <pc:docMkLst>
        <pc:docMk/>
      </pc:docMkLst>
      <pc:sldChg chg="modSp">
        <pc:chgData name="Critchlow, Maggy" userId="S::maggy.critchlow_westonsolutions.com#ext#@usepa.onmicrosoft.com::ee94c8f8-3b98-448b-bfc2-465d7886b0f5" providerId="AD" clId="Web-{F4A71ABA-9132-4611-7274-9F40968A3905}" dt="2025-08-13T19:58:39.715" v="21" actId="20577"/>
        <pc:sldMkLst>
          <pc:docMk/>
          <pc:sldMk cId="689480661" sldId="256"/>
        </pc:sldMkLst>
      </pc:sldChg>
      <pc:sldChg chg="mod modShow">
        <pc:chgData name="Critchlow, Maggy" userId="S::maggy.critchlow_westonsolutions.com#ext#@usepa.onmicrosoft.com::ee94c8f8-3b98-448b-bfc2-465d7886b0f5" providerId="AD" clId="Web-{F4A71ABA-9132-4611-7274-9F40968A3905}" dt="2025-08-13T19:58:44.574" v="22"/>
        <pc:sldMkLst>
          <pc:docMk/>
          <pc:sldMk cId="3771555767" sldId="999"/>
        </pc:sldMkLst>
      </pc:sldChg>
    </pc:docChg>
  </pc:docChgLst>
  <pc:docChgLst>
    <pc:chgData name="Critchlow, Maggy" userId="S::maggy.critchlow_westonsolutions.com#ext#@usepa.onmicrosoft.com::ee94c8f8-3b98-448b-bfc2-465d7886b0f5" providerId="AD" clId="Web-{FC12C1DB-C06C-0163-9C36-F790037B604F}"/>
    <pc:docChg chg="modSld">
      <pc:chgData name="Critchlow, Maggy" userId="S::maggy.critchlow_westonsolutions.com#ext#@usepa.onmicrosoft.com::ee94c8f8-3b98-448b-bfc2-465d7886b0f5" providerId="AD" clId="Web-{FC12C1DB-C06C-0163-9C36-F790037B604F}" dt="2025-08-13T16:50:46.016" v="16" actId="14100"/>
      <pc:docMkLst>
        <pc:docMk/>
      </pc:docMkLst>
      <pc:sldChg chg="modSp">
        <pc:chgData name="Critchlow, Maggy" userId="S::maggy.critchlow_westonsolutions.com#ext#@usepa.onmicrosoft.com::ee94c8f8-3b98-448b-bfc2-465d7886b0f5" providerId="AD" clId="Web-{FC12C1DB-C06C-0163-9C36-F790037B604F}" dt="2025-08-13T16:50:46.016" v="16" actId="14100"/>
        <pc:sldMkLst>
          <pc:docMk/>
          <pc:sldMk cId="689480661" sldId="256"/>
        </pc:sldMkLst>
      </pc:sldChg>
    </pc:docChg>
  </pc:docChgLst>
  <pc:docChgLst>
    <pc:chgData name="Ball, Stephen" userId="S::ball.stephen@epa.gov::dcb9d99b-4ab3-48c6-b30d-4d0a5150d23c" providerId="AD" clId="Web-{614C7E7F-7963-7F90-D13B-148949D59E4D}"/>
    <pc:docChg chg="mod">
      <pc:chgData name="Ball, Stephen" userId="S::ball.stephen@epa.gov::dcb9d99b-4ab3-48c6-b30d-4d0a5150d23c" providerId="AD" clId="Web-{614C7E7F-7963-7F90-D13B-148949D59E4D}" dt="2025-08-27T20:04:44.744" v="0"/>
      <pc:docMkLst>
        <pc:docMk/>
      </pc:docMkLst>
    </pc:docChg>
  </pc:docChgLst>
  <pc:docChgLst>
    <pc:chgData name="Critchlow, Maggy" userId="d7bd3d0a-654e-487f-bc94-2749320f92fd" providerId="ADAL" clId="{2EC94FDA-73A3-4442-AE0D-E8427FDD3C45}"/>
    <pc:docChg chg="undo custSel addSld modSld sldOrd">
      <pc:chgData name="Critchlow, Maggy" userId="d7bd3d0a-654e-487f-bc94-2749320f92fd" providerId="ADAL" clId="{2EC94FDA-73A3-4442-AE0D-E8427FDD3C45}" dt="2025-08-13T16:51:03.325" v="2381" actId="255"/>
      <pc:docMkLst>
        <pc:docMk/>
      </pc:docMkLst>
      <pc:sldChg chg="modSp mod">
        <pc:chgData name="Critchlow, Maggy" userId="d7bd3d0a-654e-487f-bc94-2749320f92fd" providerId="ADAL" clId="{2EC94FDA-73A3-4442-AE0D-E8427FDD3C45}" dt="2025-08-13T16:51:03.325" v="2381" actId="255"/>
        <pc:sldMkLst>
          <pc:docMk/>
          <pc:sldMk cId="689480661" sldId="256"/>
        </pc:sldMkLst>
      </pc:sldChg>
      <pc:sldChg chg="addSp delSp modSp mod">
        <pc:chgData name="Critchlow, Maggy" userId="d7bd3d0a-654e-487f-bc94-2749320f92fd" providerId="ADAL" clId="{2EC94FDA-73A3-4442-AE0D-E8427FDD3C45}" dt="2025-08-12T23:33:22.657" v="49" actId="1076"/>
        <pc:sldMkLst>
          <pc:docMk/>
          <pc:sldMk cId="266127011" sldId="257"/>
        </pc:sldMkLst>
      </pc:sldChg>
      <pc:sldChg chg="addSp delSp modSp new mod">
        <pc:chgData name="Critchlow, Maggy" userId="d7bd3d0a-654e-487f-bc94-2749320f92fd" providerId="ADAL" clId="{2EC94FDA-73A3-4442-AE0D-E8427FDD3C45}" dt="2025-08-12T23:34:56.787" v="108" actId="1076"/>
        <pc:sldMkLst>
          <pc:docMk/>
          <pc:sldMk cId="605009092" sldId="258"/>
        </pc:sldMkLst>
      </pc:sldChg>
      <pc:sldChg chg="add ord">
        <pc:chgData name="Critchlow, Maggy" userId="d7bd3d0a-654e-487f-bc94-2749320f92fd" providerId="ADAL" clId="{2EC94FDA-73A3-4442-AE0D-E8427FDD3C45}" dt="2025-08-12T23:32:16.471" v="3"/>
        <pc:sldMkLst>
          <pc:docMk/>
          <pc:sldMk cId="3771555767" sldId="999"/>
        </pc:sldMkLst>
      </pc:sldChg>
      <pc:sldChg chg="addSp delSp modSp new mod">
        <pc:chgData name="Critchlow, Maggy" userId="d7bd3d0a-654e-487f-bc94-2749320f92fd" providerId="ADAL" clId="{2EC94FDA-73A3-4442-AE0D-E8427FDD3C45}" dt="2025-08-12T23:37:07.609" v="148" actId="1076"/>
        <pc:sldMkLst>
          <pc:docMk/>
          <pc:sldMk cId="3947326171" sldId="1000"/>
        </pc:sldMkLst>
      </pc:sldChg>
      <pc:sldChg chg="addSp delSp modSp new mod modClrScheme chgLayout">
        <pc:chgData name="Critchlow, Maggy" userId="d7bd3d0a-654e-487f-bc94-2749320f92fd" providerId="ADAL" clId="{2EC94FDA-73A3-4442-AE0D-E8427FDD3C45}" dt="2025-08-12T23:41:20.195" v="246" actId="1076"/>
        <pc:sldMkLst>
          <pc:docMk/>
          <pc:sldMk cId="596273782" sldId="1001"/>
        </pc:sldMkLst>
      </pc:sldChg>
      <pc:sldChg chg="addSp delSp modSp new mod modNotesTx">
        <pc:chgData name="Critchlow, Maggy" userId="d7bd3d0a-654e-487f-bc94-2749320f92fd" providerId="ADAL" clId="{2EC94FDA-73A3-4442-AE0D-E8427FDD3C45}" dt="2025-08-12T23:45:49.114" v="737" actId="20577"/>
        <pc:sldMkLst>
          <pc:docMk/>
          <pc:sldMk cId="3924248475" sldId="1002"/>
        </pc:sldMkLst>
      </pc:sldChg>
      <pc:sldChg chg="addSp delSp modSp new mod">
        <pc:chgData name="Critchlow, Maggy" userId="d7bd3d0a-654e-487f-bc94-2749320f92fd" providerId="ADAL" clId="{2EC94FDA-73A3-4442-AE0D-E8427FDD3C45}" dt="2025-08-13T15:31:26.424" v="1041" actId="1076"/>
        <pc:sldMkLst>
          <pc:docMk/>
          <pc:sldMk cId="3058706498" sldId="1003"/>
        </pc:sldMkLst>
      </pc:sldChg>
      <pc:sldChg chg="addSp delSp modSp new mod">
        <pc:chgData name="Critchlow, Maggy" userId="d7bd3d0a-654e-487f-bc94-2749320f92fd" providerId="ADAL" clId="{2EC94FDA-73A3-4442-AE0D-E8427FDD3C45}" dt="2025-08-13T15:32:22.208" v="1071" actId="1076"/>
        <pc:sldMkLst>
          <pc:docMk/>
          <pc:sldMk cId="498726620" sldId="1004"/>
        </pc:sldMkLst>
      </pc:sldChg>
      <pc:sldChg chg="addSp delSp modSp new mod">
        <pc:chgData name="Critchlow, Maggy" userId="d7bd3d0a-654e-487f-bc94-2749320f92fd" providerId="ADAL" clId="{2EC94FDA-73A3-4442-AE0D-E8427FDD3C45}" dt="2025-08-13T15:34:37.767" v="1109" actId="1076"/>
        <pc:sldMkLst>
          <pc:docMk/>
          <pc:sldMk cId="1052048319" sldId="1005"/>
        </pc:sldMkLst>
      </pc:sldChg>
      <pc:sldChg chg="addSp delSp modSp new mod modAnim">
        <pc:chgData name="Critchlow, Maggy" userId="d7bd3d0a-654e-487f-bc94-2749320f92fd" providerId="ADAL" clId="{2EC94FDA-73A3-4442-AE0D-E8427FDD3C45}" dt="2025-08-13T15:35:00.459" v="1116" actId="1076"/>
        <pc:sldMkLst>
          <pc:docMk/>
          <pc:sldMk cId="3782888568" sldId="1006"/>
        </pc:sldMkLst>
      </pc:sldChg>
      <pc:sldChg chg="addSp delSp modSp new mod">
        <pc:chgData name="Critchlow, Maggy" userId="d7bd3d0a-654e-487f-bc94-2749320f92fd" providerId="ADAL" clId="{2EC94FDA-73A3-4442-AE0D-E8427FDD3C45}" dt="2025-08-13T15:37:11.479" v="1164" actId="20577"/>
        <pc:sldMkLst>
          <pc:docMk/>
          <pc:sldMk cId="2072875449" sldId="1007"/>
        </pc:sldMkLst>
      </pc:sldChg>
      <pc:sldChg chg="addSp delSp modSp new mod">
        <pc:chgData name="Critchlow, Maggy" userId="d7bd3d0a-654e-487f-bc94-2749320f92fd" providerId="ADAL" clId="{2EC94FDA-73A3-4442-AE0D-E8427FDD3C45}" dt="2025-08-13T15:40:58.426" v="1289" actId="1076"/>
        <pc:sldMkLst>
          <pc:docMk/>
          <pc:sldMk cId="3349935273" sldId="1008"/>
        </pc:sldMkLst>
      </pc:sldChg>
      <pc:sldChg chg="addSp delSp modSp new mod modClrScheme chgLayout">
        <pc:chgData name="Critchlow, Maggy" userId="d7bd3d0a-654e-487f-bc94-2749320f92fd" providerId="ADAL" clId="{2EC94FDA-73A3-4442-AE0D-E8427FDD3C45}" dt="2025-08-13T15:41:36.198" v="1320" actId="26606"/>
        <pc:sldMkLst>
          <pc:docMk/>
          <pc:sldMk cId="609052208" sldId="1009"/>
        </pc:sldMkLst>
      </pc:sldChg>
      <pc:sldChg chg="addSp delSp modSp new mod modNotesTx">
        <pc:chgData name="Critchlow, Maggy" userId="d7bd3d0a-654e-487f-bc94-2749320f92fd" providerId="ADAL" clId="{2EC94FDA-73A3-4442-AE0D-E8427FDD3C45}" dt="2025-08-13T16:02:22.557" v="1396" actId="255"/>
        <pc:sldMkLst>
          <pc:docMk/>
          <pc:sldMk cId="2825217315" sldId="1010"/>
        </pc:sldMkLst>
      </pc:sldChg>
      <pc:sldChg chg="addSp delSp modSp new mod modAnim">
        <pc:chgData name="Critchlow, Maggy" userId="d7bd3d0a-654e-487f-bc94-2749320f92fd" providerId="ADAL" clId="{2EC94FDA-73A3-4442-AE0D-E8427FDD3C45}" dt="2025-08-13T16:03:36.623" v="1408" actId="1076"/>
        <pc:sldMkLst>
          <pc:docMk/>
          <pc:sldMk cId="4098113298" sldId="1011"/>
        </pc:sldMkLst>
      </pc:sldChg>
      <pc:sldChg chg="addSp delSp modSp new mod modAnim">
        <pc:chgData name="Critchlow, Maggy" userId="d7bd3d0a-654e-487f-bc94-2749320f92fd" providerId="ADAL" clId="{2EC94FDA-73A3-4442-AE0D-E8427FDD3C45}" dt="2025-08-13T16:04:08.059" v="1415" actId="1076"/>
        <pc:sldMkLst>
          <pc:docMk/>
          <pc:sldMk cId="2402867803" sldId="1012"/>
        </pc:sldMkLst>
      </pc:sldChg>
      <pc:sldChg chg="addSp delSp modSp new mod modAnim">
        <pc:chgData name="Critchlow, Maggy" userId="d7bd3d0a-654e-487f-bc94-2749320f92fd" providerId="ADAL" clId="{2EC94FDA-73A3-4442-AE0D-E8427FDD3C45}" dt="2025-08-13T16:05:16.361" v="1439" actId="1076"/>
        <pc:sldMkLst>
          <pc:docMk/>
          <pc:sldMk cId="3962680739" sldId="1013"/>
        </pc:sldMkLst>
      </pc:sldChg>
      <pc:sldChg chg="addSp delSp modSp new mod">
        <pc:chgData name="Critchlow, Maggy" userId="d7bd3d0a-654e-487f-bc94-2749320f92fd" providerId="ADAL" clId="{2EC94FDA-73A3-4442-AE0D-E8427FDD3C45}" dt="2025-08-13T16:39:42.660" v="2380" actId="1076"/>
        <pc:sldMkLst>
          <pc:docMk/>
          <pc:sldMk cId="21733315" sldId="1014"/>
        </pc:sldMkLst>
      </pc:sldChg>
      <pc:sldChg chg="addSp delSp modSp new mod modNotesTx">
        <pc:chgData name="Critchlow, Maggy" userId="d7bd3d0a-654e-487f-bc94-2749320f92fd" providerId="ADAL" clId="{2EC94FDA-73A3-4442-AE0D-E8427FDD3C45}" dt="2025-08-13T16:30:24.446" v="1821" actId="1076"/>
        <pc:sldMkLst>
          <pc:docMk/>
          <pc:sldMk cId="3349051481" sldId="1015"/>
        </pc:sldMkLst>
      </pc:sldChg>
      <pc:sldChg chg="addSp delSp modSp new mod modClrScheme chgLayout">
        <pc:chgData name="Critchlow, Maggy" userId="d7bd3d0a-654e-487f-bc94-2749320f92fd" providerId="ADAL" clId="{2EC94FDA-73A3-4442-AE0D-E8427FDD3C45}" dt="2025-08-13T16:31:06.073" v="1855" actId="1076"/>
        <pc:sldMkLst>
          <pc:docMk/>
          <pc:sldMk cId="1304687470" sldId="1016"/>
        </pc:sldMkLst>
      </pc:sldChg>
      <pc:sldChg chg="addSp delSp modSp new mod">
        <pc:chgData name="Critchlow, Maggy" userId="d7bd3d0a-654e-487f-bc94-2749320f92fd" providerId="ADAL" clId="{2EC94FDA-73A3-4442-AE0D-E8427FDD3C45}" dt="2025-08-13T16:31:30.871" v="1874" actId="1076"/>
        <pc:sldMkLst>
          <pc:docMk/>
          <pc:sldMk cId="2666584911" sldId="1017"/>
        </pc:sldMkLst>
      </pc:sldChg>
      <pc:sldChg chg="addSp modSp new mod">
        <pc:chgData name="Critchlow, Maggy" userId="d7bd3d0a-654e-487f-bc94-2749320f92fd" providerId="ADAL" clId="{2EC94FDA-73A3-4442-AE0D-E8427FDD3C45}" dt="2025-08-13T16:33:00.650" v="1944" actId="27636"/>
        <pc:sldMkLst>
          <pc:docMk/>
          <pc:sldMk cId="1205771031" sldId="1018"/>
        </pc:sldMkLst>
      </pc:sldChg>
      <pc:sldChg chg="addSp modSp new mod">
        <pc:chgData name="Critchlow, Maggy" userId="d7bd3d0a-654e-487f-bc94-2749320f92fd" providerId="ADAL" clId="{2EC94FDA-73A3-4442-AE0D-E8427FDD3C45}" dt="2025-08-13T16:34:10.297" v="1985" actId="1076"/>
        <pc:sldMkLst>
          <pc:docMk/>
          <pc:sldMk cId="2787353825" sldId="1019"/>
        </pc:sldMkLst>
      </pc:sldChg>
      <pc:sldChg chg="addSp delSp modSp new mod">
        <pc:chgData name="Critchlow, Maggy" userId="d7bd3d0a-654e-487f-bc94-2749320f92fd" providerId="ADAL" clId="{2EC94FDA-73A3-4442-AE0D-E8427FDD3C45}" dt="2025-08-13T16:37:11.760" v="2060" actId="1076"/>
        <pc:sldMkLst>
          <pc:docMk/>
          <pc:sldMk cId="1737672589" sldId="1020"/>
        </pc:sldMkLst>
      </pc:sldChg>
    </pc:docChg>
  </pc:docChgLst>
  <pc:docChgLst>
    <pc:chgData name="Vasser, Bryan" userId="S::vasser.bryan@epa.gov::80406c9c-e883-4ef8-bc47-c2d608b036a3" providerId="AD" clId="Web-{E9C2F620-8938-CEE9-F293-F551B6238159}"/>
    <pc:docChg chg="modSld">
      <pc:chgData name="Vasser, Bryan" userId="S::vasser.bryan@epa.gov::80406c9c-e883-4ef8-bc47-c2d608b036a3" providerId="AD" clId="Web-{E9C2F620-8938-CEE9-F293-F551B6238159}" dt="2025-08-15T19:13:47.972" v="0" actId="1076"/>
      <pc:docMkLst>
        <pc:docMk/>
      </pc:docMkLst>
      <pc:sldChg chg="modSp">
        <pc:chgData name="Vasser, Bryan" userId="S::vasser.bryan@epa.gov::80406c9c-e883-4ef8-bc47-c2d608b036a3" providerId="AD" clId="Web-{E9C2F620-8938-CEE9-F293-F551B6238159}" dt="2025-08-15T19:13:47.972" v="0" actId="1076"/>
        <pc:sldMkLst>
          <pc:docMk/>
          <pc:sldMk cId="689480661" sldId="256"/>
        </pc:sldMkLst>
      </pc:sldChg>
    </pc:docChg>
  </pc:docChgLst>
  <pc:docChgLst>
    <pc:chgData name="Ball, Stephen" userId="S::ball.stephen@epa.gov::dcb9d99b-4ab3-48c6-b30d-4d0a5150d23c" providerId="AD" clId="Web-{359B30A6-1E31-42C2-CB20-BC11B197FCBC}"/>
    <pc:docChg chg="sldOrd">
      <pc:chgData name="Ball, Stephen" userId="S::ball.stephen@epa.gov::dcb9d99b-4ab3-48c6-b30d-4d0a5150d23c" providerId="AD" clId="Web-{359B30A6-1E31-42C2-CB20-BC11B197FCBC}" dt="2025-08-27T14:21:30.263" v="3"/>
      <pc:docMkLst>
        <pc:docMk/>
      </pc:docMkLst>
      <pc:sldChg chg="ord">
        <pc:chgData name="Ball, Stephen" userId="S::ball.stephen@epa.gov::dcb9d99b-4ab3-48c6-b30d-4d0a5150d23c" providerId="AD" clId="Web-{359B30A6-1E31-42C2-CB20-BC11B197FCBC}" dt="2025-08-27T14:21:30.263" v="3"/>
        <pc:sldMkLst>
          <pc:docMk/>
          <pc:sldMk cId="2825217315" sldId="1010"/>
        </pc:sldMkLst>
      </pc:sldChg>
    </pc:docChg>
  </pc:docChgLst>
  <pc:docChgLst>
    <pc:chgData name="Ball, Stephen" userId="dcb9d99b-4ab3-48c6-b30d-4d0a5150d23c" providerId="ADAL" clId="{8CCD1489-7861-408C-AB77-930AA07A7F6A}"/>
    <pc:docChg chg="custSel modSld sldOrd">
      <pc:chgData name="Ball, Stephen" userId="dcb9d99b-4ab3-48c6-b30d-4d0a5150d23c" providerId="ADAL" clId="{8CCD1489-7861-408C-AB77-930AA07A7F6A}" dt="2025-08-20T12:09:01.517" v="37" actId="20577"/>
      <pc:docMkLst>
        <pc:docMk/>
      </pc:docMkLst>
      <pc:sldChg chg="ord">
        <pc:chgData name="Ball, Stephen" userId="dcb9d99b-4ab3-48c6-b30d-4d0a5150d23c" providerId="ADAL" clId="{8CCD1489-7861-408C-AB77-930AA07A7F6A}" dt="2025-08-19T04:22:54.979" v="1"/>
        <pc:sldMkLst>
          <pc:docMk/>
          <pc:sldMk cId="1052048319" sldId="1005"/>
        </pc:sldMkLst>
      </pc:sldChg>
      <pc:sldChg chg="ord">
        <pc:chgData name="Ball, Stephen" userId="dcb9d99b-4ab3-48c6-b30d-4d0a5150d23c" providerId="ADAL" clId="{8CCD1489-7861-408C-AB77-930AA07A7F6A}" dt="2025-08-19T17:51:12.850" v="3"/>
        <pc:sldMkLst>
          <pc:docMk/>
          <pc:sldMk cId="3782888568" sldId="1006"/>
        </pc:sldMkLst>
      </pc:sldChg>
      <pc:sldChg chg="ord">
        <pc:chgData name="Ball, Stephen" userId="dcb9d99b-4ab3-48c6-b30d-4d0a5150d23c" providerId="ADAL" clId="{8CCD1489-7861-408C-AB77-930AA07A7F6A}" dt="2025-08-19T17:51:14.759" v="5"/>
        <pc:sldMkLst>
          <pc:docMk/>
          <pc:sldMk cId="2072875449" sldId="1007"/>
        </pc:sldMkLst>
      </pc:sldChg>
      <pc:sldChg chg="ord">
        <pc:chgData name="Ball, Stephen" userId="dcb9d99b-4ab3-48c6-b30d-4d0a5150d23c" providerId="ADAL" clId="{8CCD1489-7861-408C-AB77-930AA07A7F6A}" dt="2025-08-19T17:51:37.148" v="9"/>
        <pc:sldMkLst>
          <pc:docMk/>
          <pc:sldMk cId="609052208" sldId="1009"/>
        </pc:sldMkLst>
      </pc:sldChg>
      <pc:sldChg chg="modNotesTx">
        <pc:chgData name="Ball, Stephen" userId="dcb9d99b-4ab3-48c6-b30d-4d0a5150d23c" providerId="ADAL" clId="{8CCD1489-7861-408C-AB77-930AA07A7F6A}" dt="2025-08-20T12:09:01.517" v="37" actId="20577"/>
        <pc:sldMkLst>
          <pc:docMk/>
          <pc:sldMk cId="4098113298" sldId="1011"/>
        </pc:sldMkLst>
      </pc:sldChg>
    </pc:docChg>
  </pc:docChgLst>
</pc:chgInfo>
</file>

<file path=ppt/comments/modernComment_3EC_1DB9F6DC.xml><?xml version="1.0" encoding="utf-8"?>
<p188:cmLst xmlns:a="http://schemas.openxmlformats.org/drawingml/2006/main" xmlns:r="http://schemas.openxmlformats.org/officeDocument/2006/relationships" xmlns:p188="http://schemas.microsoft.com/office/powerpoint/2018/8/main">
  <p188:cm id="{47DDB420-3E30-4B60-AD81-A8C17F649E17}" authorId="{07A85DA7-DF25-09A0-C7A8-E043EB409775}" status="resolved" created="2025-08-27T20:04:44.744" complete="100000">
    <pc:sldMkLst xmlns:pc="http://schemas.microsoft.com/office/powerpoint/2013/main/command">
      <pc:docMk/>
      <pc:sldMk cId="498726620" sldId="1004"/>
    </pc:sldMkLst>
    <p188:txBody>
      <a:bodyPr/>
      <a:lstStyle/>
      <a:p>
        <a:r>
          <a:rPr lang="en-US"/>
          <a:t>[@Vasser, Bryan] add the photo you want here to include a picture of batteries in both configurations with an explanation of the voltages and amperages of each setup</a:t>
        </a:r>
      </a:p>
    </p188:txBody>
  </p188:cm>
</p188:cmLst>
</file>

<file path=ppt/comments/modernComment_3ED_3EB4FBBF.xml><?xml version="1.0" encoding="utf-8"?>
<p188:cmLst xmlns:a="http://schemas.openxmlformats.org/drawingml/2006/main" xmlns:r="http://schemas.openxmlformats.org/officeDocument/2006/relationships" xmlns:p188="http://schemas.microsoft.com/office/powerpoint/2018/8/main">
  <p188:cm id="{6F70D098-4B9B-4C94-AAD5-132751DA8F05}" authorId="{826393C5-2271-FF77-5FCE-DED62A4E5F95}" created="2025-08-13T15:36:07.648">
    <pc:sldMkLst xmlns:pc="http://schemas.microsoft.com/office/powerpoint/2013/main/command">
      <pc:docMk/>
      <pc:sldMk cId="1052048319" sldId="1005"/>
    </pc:sldMkLst>
    <p188:txBody>
      <a:bodyPr/>
      <a:lstStyle/>
      <a:p>
        <a:r>
          <a:rPr lang="en-US"/>
          <a:t>Wondering if this slide should go before battery configuration, since the battery configuration slide references watts and watt-hours</a:t>
        </a:r>
      </a:p>
    </p188:txBody>
    <p188:extLst>
      <p:ext xmlns:p="http://schemas.openxmlformats.org/presentationml/2006/main" uri="{57CB4572-C831-44C2-8A1C-0ADB6CCDFE69}">
        <p223:reactions xmlns:p223="http://schemas.microsoft.com/office/powerpoint/2022/03/main">
          <p223:rxn type="👍">
            <p223:instance time="2025-08-19T04:23:05.072" authorId="{B1852347-F9FC-33D3-E730-7B2E444A0082}"/>
          </p223:rxn>
        </p223:reactions>
      </p:ext>
    </p188:extLst>
  </p188:cm>
</p188:cmLst>
</file>

<file path=ppt/comments/modernComment_3F2_A8656523.xml><?xml version="1.0" encoding="utf-8"?>
<p188:cmLst xmlns:a="http://schemas.openxmlformats.org/drawingml/2006/main" xmlns:r="http://schemas.openxmlformats.org/officeDocument/2006/relationships" xmlns:p188="http://schemas.microsoft.com/office/powerpoint/2018/8/main">
  <p188:cm id="{21A35AA5-C2C0-4BAD-B8B0-143ABD92E29C}" authorId="{826393C5-2271-FF77-5FCE-DED62A4E5F95}" created="2025-08-13T16:02:55.345">
    <pc:sldMkLst xmlns:pc="http://schemas.microsoft.com/office/powerpoint/2013/main/command">
      <pc:docMk/>
      <pc:sldMk cId="2825217315" sldId="1010"/>
    </pc:sldMkLst>
    <p188:txBody>
      <a:bodyPr/>
      <a:lstStyle/>
      <a:p>
        <a:r>
          <a:rPr lang="en-US"/>
          <a:t>I took a guess at how the text was meant to be set up - let me know if this is incorrect and I’ll fix it</a:t>
        </a:r>
      </a:p>
    </p188:txBody>
  </p188:cm>
</p188:cmLst>
</file>

<file path=ppt/comments/modernComment_3F6_14B9FC3.xml><?xml version="1.0" encoding="utf-8"?>
<p188:cmLst xmlns:a="http://schemas.openxmlformats.org/drawingml/2006/main" xmlns:r="http://schemas.openxmlformats.org/officeDocument/2006/relationships" xmlns:p188="http://schemas.microsoft.com/office/powerpoint/2018/8/main">
  <p188:cm id="{72A2CDF2-AB9D-4B98-8CC7-5E628732AB35}" authorId="{826393C5-2271-FF77-5FCE-DED62A4E5F95}" created="2025-08-13T16:09:10.810">
    <pc:sldMkLst xmlns:pc="http://schemas.microsoft.com/office/powerpoint/2013/main/command">
      <pc:docMk/>
      <pc:sldMk cId="21733315" sldId="1014"/>
    </pc:sldMkLst>
    <p188:txBody>
      <a:bodyPr/>
      <a:lstStyle/>
      <a:p>
        <a:r>
          <a:rPr lang="en-US"/>
          <a:t>I guessed at what the red and green mean, but am not sure about the blue. It would be helpful to add a key for these colors if we can</a:t>
        </a:r>
      </a:p>
    </p188:txBody>
  </p188:cm>
</p188:cmLst>
</file>

<file path=ppt/comments/modernComment_3FB_A623A4E1.xml><?xml version="1.0" encoding="utf-8"?>
<p188:cmLst xmlns:a="http://schemas.openxmlformats.org/drawingml/2006/main" xmlns:r="http://schemas.openxmlformats.org/officeDocument/2006/relationships" xmlns:p188="http://schemas.microsoft.com/office/powerpoint/2018/8/main">
  <p188:cm id="{C17CD528-E62E-4C1F-AD8D-901C8FB2D50A}" authorId="{B1852347-F9FC-33D3-E730-7B2E444A0082}" created="2025-08-19T19:43:02.627">
    <ac:txMkLst xmlns:ac="http://schemas.microsoft.com/office/drawing/2013/main/command">
      <pc:docMk xmlns:pc="http://schemas.microsoft.com/office/powerpoint/2013/main/command"/>
      <pc:sldMk xmlns:pc="http://schemas.microsoft.com/office/powerpoint/2013/main/command" cId="2787353825" sldId="1019"/>
      <ac:spMk id="3" creationId="{33F70181-B4E2-5773-6B88-3A6C54D762D1}"/>
      <ac:txMk cp="129" len="64">
        <ac:context len="195" hash="1350189722"/>
      </ac:txMk>
    </ac:txMkLst>
    <p188:pos x="4186120" y="3118943"/>
    <p188:txBody>
      <a:bodyPr/>
      <a:lstStyle/>
      <a:p>
        <a:r>
          <a:rPr lang="en-US"/>
          <a:t>This Verify dumb vs smart battery to charger relationships.</a:t>
        </a:r>
      </a:p>
    </p188:txBody>
  </p188:cm>
</p188:cmLst>
</file>

<file path=ppt/comments/modernComment_102_240FB4C4.xml><?xml version="1.0" encoding="utf-8"?>
<p188:cmLst xmlns:a="http://schemas.openxmlformats.org/drawingml/2006/main" xmlns:r="http://schemas.openxmlformats.org/officeDocument/2006/relationships" xmlns:p188="http://schemas.microsoft.com/office/powerpoint/2018/8/main">
  <p188:cm id="{67F803A2-8EA6-4A30-9DE8-9D2E20B208BB}" authorId="{826393C5-2271-FF77-5FCE-DED62A4E5F95}" created="2025-08-12T23:35:43.394">
    <pc:sldMkLst xmlns:pc="http://schemas.microsoft.com/office/powerpoint/2013/main/command">
      <pc:docMk/>
      <pc:sldMk cId="605009092" sldId="258"/>
    </pc:sldMkLst>
    <p188:txBody>
      <a:bodyPr/>
      <a:lstStyle/>
      <a:p>
        <a:r>
          <a:rPr lang="en-US"/>
          <a:t>Is the URL meant to be a citation for the chart or a resource for people? If it’s a resource, I can make the text bigger, and could add a QR code to make it easily accessible for students</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9D3451-C55A-4273-87FF-AED27656014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5923CE7-D233-417B-93CD-3D088C2B1741}">
      <dgm:prSet custT="1"/>
      <dgm:spPr/>
      <dgm:t>
        <a:bodyPr/>
        <a:lstStyle/>
        <a:p>
          <a:r>
            <a:rPr lang="en-US" sz="2400" b="1">
              <a:latin typeface="Geography"/>
            </a:rPr>
            <a:t>Non-rechargeable Batteries (Alkaline)</a:t>
          </a:r>
          <a:endParaRPr lang="en-US" sz="2400">
            <a:latin typeface="Geography"/>
          </a:endParaRPr>
        </a:p>
      </dgm:t>
    </dgm:pt>
    <dgm:pt modelId="{4DF291D0-C563-4C02-904C-29A03BACAA83}" type="parTrans" cxnId="{E8914DD5-6851-4287-A6BB-B5D20BA8FB49}">
      <dgm:prSet/>
      <dgm:spPr/>
      <dgm:t>
        <a:bodyPr/>
        <a:lstStyle/>
        <a:p>
          <a:endParaRPr lang="en-US"/>
        </a:p>
      </dgm:t>
    </dgm:pt>
    <dgm:pt modelId="{74E8D041-2460-452F-9099-34D586D101A4}" type="sibTrans" cxnId="{E8914DD5-6851-4287-A6BB-B5D20BA8FB49}">
      <dgm:prSet/>
      <dgm:spPr/>
      <dgm:t>
        <a:bodyPr/>
        <a:lstStyle/>
        <a:p>
          <a:endParaRPr lang="en-US"/>
        </a:p>
      </dgm:t>
    </dgm:pt>
    <dgm:pt modelId="{BB1886DB-712F-4BDB-AFCD-669A274CFB59}">
      <dgm:prSet custT="1"/>
      <dgm:spPr/>
      <dgm:t>
        <a:bodyPr/>
        <a:lstStyle/>
        <a:p>
          <a:r>
            <a:rPr lang="en-US" sz="2000">
              <a:latin typeface="Geography"/>
            </a:rPr>
            <a:t>Stable, no significant energetic releases.</a:t>
          </a:r>
        </a:p>
      </dgm:t>
    </dgm:pt>
    <dgm:pt modelId="{6A8D2951-CE95-4654-AF01-FAF1BCD5EF27}" type="parTrans" cxnId="{C9357C7F-96A1-467D-B197-479C6569B032}">
      <dgm:prSet/>
      <dgm:spPr/>
      <dgm:t>
        <a:bodyPr/>
        <a:lstStyle/>
        <a:p>
          <a:endParaRPr lang="en-US"/>
        </a:p>
      </dgm:t>
    </dgm:pt>
    <dgm:pt modelId="{39BEBA43-C35C-47EF-9049-6AFF05A10821}" type="sibTrans" cxnId="{C9357C7F-96A1-467D-B197-479C6569B032}">
      <dgm:prSet/>
      <dgm:spPr/>
      <dgm:t>
        <a:bodyPr/>
        <a:lstStyle/>
        <a:p>
          <a:endParaRPr lang="en-US"/>
        </a:p>
      </dgm:t>
    </dgm:pt>
    <dgm:pt modelId="{660F66A9-72BF-4577-A436-525297C5234A}">
      <dgm:prSet custT="1"/>
      <dgm:spPr/>
      <dgm:t>
        <a:bodyPr/>
        <a:lstStyle/>
        <a:p>
          <a:r>
            <a:rPr lang="en-US" sz="2000">
              <a:latin typeface="Geography"/>
            </a:rPr>
            <a:t>Consistent energy, long-term power, but loses strength over time. </a:t>
          </a:r>
        </a:p>
      </dgm:t>
    </dgm:pt>
    <dgm:pt modelId="{7E1EF701-67FC-4F02-AABE-D9ACA1943452}" type="parTrans" cxnId="{F1BAAB81-D8AC-4195-86AF-09DDC98E7338}">
      <dgm:prSet/>
      <dgm:spPr/>
      <dgm:t>
        <a:bodyPr/>
        <a:lstStyle/>
        <a:p>
          <a:endParaRPr lang="en-US"/>
        </a:p>
      </dgm:t>
    </dgm:pt>
    <dgm:pt modelId="{B7F1DD73-2D2A-44B6-BA6C-327C569E56A0}" type="sibTrans" cxnId="{F1BAAB81-D8AC-4195-86AF-09DDC98E7338}">
      <dgm:prSet/>
      <dgm:spPr/>
      <dgm:t>
        <a:bodyPr/>
        <a:lstStyle/>
        <a:p>
          <a:endParaRPr lang="en-US"/>
        </a:p>
      </dgm:t>
    </dgm:pt>
    <dgm:pt modelId="{0595EF8D-1746-4DB3-BE74-D02321D5CE41}">
      <dgm:prSet custT="1"/>
      <dgm:spPr/>
      <dgm:t>
        <a:bodyPr/>
        <a:lstStyle/>
        <a:p>
          <a:r>
            <a:rPr lang="en-US" sz="2000">
              <a:latin typeface="Geography"/>
            </a:rPr>
            <a:t>Long shelf life.</a:t>
          </a:r>
        </a:p>
      </dgm:t>
    </dgm:pt>
    <dgm:pt modelId="{E083677C-2125-41D3-8814-7B763BD7DDD9}" type="parTrans" cxnId="{96591712-44F7-4322-8B2E-B881E8E15085}">
      <dgm:prSet/>
      <dgm:spPr/>
      <dgm:t>
        <a:bodyPr/>
        <a:lstStyle/>
        <a:p>
          <a:endParaRPr lang="en-US"/>
        </a:p>
      </dgm:t>
    </dgm:pt>
    <dgm:pt modelId="{7A448619-D7A1-4B5A-8943-D26E076183C3}" type="sibTrans" cxnId="{96591712-44F7-4322-8B2E-B881E8E15085}">
      <dgm:prSet/>
      <dgm:spPr/>
      <dgm:t>
        <a:bodyPr/>
        <a:lstStyle/>
        <a:p>
          <a:endParaRPr lang="en-US"/>
        </a:p>
      </dgm:t>
    </dgm:pt>
    <dgm:pt modelId="{9075BD45-B5AD-485A-8EC6-E8D49CFC2F05}">
      <dgm:prSet custT="1"/>
      <dgm:spPr/>
      <dgm:t>
        <a:bodyPr/>
        <a:lstStyle/>
        <a:p>
          <a:r>
            <a:rPr lang="en-US" sz="2400" b="1">
              <a:latin typeface="Geography"/>
            </a:rPr>
            <a:t>Non-rechargeable Batteries (Lithium Metal)</a:t>
          </a:r>
          <a:endParaRPr lang="en-US" sz="2400">
            <a:latin typeface="Geography"/>
          </a:endParaRPr>
        </a:p>
      </dgm:t>
    </dgm:pt>
    <dgm:pt modelId="{3DB08999-0094-466D-B3BA-2138AD81627A}" type="parTrans" cxnId="{85CBDF39-D9B1-4C33-ADF4-FAE200E6E31C}">
      <dgm:prSet/>
      <dgm:spPr/>
      <dgm:t>
        <a:bodyPr/>
        <a:lstStyle/>
        <a:p>
          <a:endParaRPr lang="en-US"/>
        </a:p>
      </dgm:t>
    </dgm:pt>
    <dgm:pt modelId="{617DF576-4BD3-4DBD-886D-C9C8F8D14F4B}" type="sibTrans" cxnId="{85CBDF39-D9B1-4C33-ADF4-FAE200E6E31C}">
      <dgm:prSet/>
      <dgm:spPr/>
      <dgm:t>
        <a:bodyPr/>
        <a:lstStyle/>
        <a:p>
          <a:endParaRPr lang="en-US"/>
        </a:p>
      </dgm:t>
    </dgm:pt>
    <dgm:pt modelId="{19460564-2B63-45FF-BAC1-629CF3518415}">
      <dgm:prSet custT="1"/>
      <dgm:spPr/>
      <dgm:t>
        <a:bodyPr/>
        <a:lstStyle/>
        <a:p>
          <a:r>
            <a:rPr lang="en-US" sz="2000">
              <a:latin typeface="Geography"/>
            </a:rPr>
            <a:t>Stable, large energy density.</a:t>
          </a:r>
        </a:p>
      </dgm:t>
    </dgm:pt>
    <dgm:pt modelId="{DCE8BBF6-4ED5-4BD8-97D4-12657B1BB368}" type="parTrans" cxnId="{37F08989-F8B9-43BF-B118-86F4B5B66909}">
      <dgm:prSet/>
      <dgm:spPr/>
      <dgm:t>
        <a:bodyPr/>
        <a:lstStyle/>
        <a:p>
          <a:endParaRPr lang="en-US"/>
        </a:p>
      </dgm:t>
    </dgm:pt>
    <dgm:pt modelId="{B0A0BC86-649F-4162-A8B7-FEFD3EBFB353}" type="sibTrans" cxnId="{37F08989-F8B9-43BF-B118-86F4B5B66909}">
      <dgm:prSet/>
      <dgm:spPr/>
      <dgm:t>
        <a:bodyPr/>
        <a:lstStyle/>
        <a:p>
          <a:endParaRPr lang="en-US"/>
        </a:p>
      </dgm:t>
    </dgm:pt>
    <dgm:pt modelId="{46CC3EDE-739C-495A-9F00-5B7DDBCF9816}">
      <dgm:prSet custT="1"/>
      <dgm:spPr/>
      <dgm:t>
        <a:bodyPr/>
        <a:lstStyle/>
        <a:p>
          <a:r>
            <a:rPr lang="en-US" sz="2000">
              <a:latin typeface="Geography"/>
            </a:rPr>
            <a:t>Can provide strong energy surges even after a period of low discharge</a:t>
          </a:r>
        </a:p>
      </dgm:t>
    </dgm:pt>
    <dgm:pt modelId="{6ED35032-D76E-424F-B334-254677CD260E}" type="parTrans" cxnId="{4FA47BF4-BC06-46A9-BC0F-A1CC1080D676}">
      <dgm:prSet/>
      <dgm:spPr/>
      <dgm:t>
        <a:bodyPr/>
        <a:lstStyle/>
        <a:p>
          <a:endParaRPr lang="en-US"/>
        </a:p>
      </dgm:t>
    </dgm:pt>
    <dgm:pt modelId="{97A11A33-B8E6-41A3-BBD5-615EE8746C32}" type="sibTrans" cxnId="{4FA47BF4-BC06-46A9-BC0F-A1CC1080D676}">
      <dgm:prSet/>
      <dgm:spPr/>
      <dgm:t>
        <a:bodyPr/>
        <a:lstStyle/>
        <a:p>
          <a:endParaRPr lang="en-US"/>
        </a:p>
      </dgm:t>
    </dgm:pt>
    <dgm:pt modelId="{B7D28287-CB89-4E6C-AEE5-207D780DBE32}">
      <dgm:prSet custT="1"/>
      <dgm:spPr/>
      <dgm:t>
        <a:bodyPr/>
        <a:lstStyle/>
        <a:p>
          <a:r>
            <a:rPr lang="en-US" sz="2000">
              <a:latin typeface="Geography"/>
            </a:rPr>
            <a:t>Lithium metal found inside is </a:t>
          </a:r>
          <a:r>
            <a:rPr lang="en-US" sz="2000" b="1" u="sng">
              <a:latin typeface="Geography"/>
            </a:rPr>
            <a:t>extremely water reactive </a:t>
          </a:r>
          <a:endParaRPr lang="en-US" sz="2000">
            <a:latin typeface="Geography"/>
          </a:endParaRPr>
        </a:p>
      </dgm:t>
    </dgm:pt>
    <dgm:pt modelId="{EB3C75BC-2273-4A4C-8143-AD54A6B71775}" type="parTrans" cxnId="{5920F19C-B2BA-4A8E-B6F6-8BB382181E55}">
      <dgm:prSet/>
      <dgm:spPr/>
      <dgm:t>
        <a:bodyPr/>
        <a:lstStyle/>
        <a:p>
          <a:endParaRPr lang="en-US"/>
        </a:p>
      </dgm:t>
    </dgm:pt>
    <dgm:pt modelId="{A928CF85-D181-4C5C-821C-C35DFF13E66C}" type="sibTrans" cxnId="{5920F19C-B2BA-4A8E-B6F6-8BB382181E55}">
      <dgm:prSet/>
      <dgm:spPr/>
      <dgm:t>
        <a:bodyPr/>
        <a:lstStyle/>
        <a:p>
          <a:endParaRPr lang="en-US"/>
        </a:p>
      </dgm:t>
    </dgm:pt>
    <dgm:pt modelId="{6FE3F38E-399F-4438-9211-A5486296BA18}" type="pres">
      <dgm:prSet presAssocID="{9C9D3451-C55A-4273-87FF-AED276560143}" presName="linear" presStyleCnt="0">
        <dgm:presLayoutVars>
          <dgm:animLvl val="lvl"/>
          <dgm:resizeHandles val="exact"/>
        </dgm:presLayoutVars>
      </dgm:prSet>
      <dgm:spPr/>
    </dgm:pt>
    <dgm:pt modelId="{1791F1F1-71F8-43E0-A49F-327D5977562A}" type="pres">
      <dgm:prSet presAssocID="{85923CE7-D233-417B-93CD-3D088C2B1741}" presName="parentText" presStyleLbl="node1" presStyleIdx="0" presStyleCnt="2">
        <dgm:presLayoutVars>
          <dgm:chMax val="0"/>
          <dgm:bulletEnabled val="1"/>
        </dgm:presLayoutVars>
      </dgm:prSet>
      <dgm:spPr/>
    </dgm:pt>
    <dgm:pt modelId="{C707BEB7-1B76-431D-ACBA-5F73DF3FDF5E}" type="pres">
      <dgm:prSet presAssocID="{85923CE7-D233-417B-93CD-3D088C2B1741}" presName="childText" presStyleLbl="revTx" presStyleIdx="0" presStyleCnt="2">
        <dgm:presLayoutVars>
          <dgm:bulletEnabled val="1"/>
        </dgm:presLayoutVars>
      </dgm:prSet>
      <dgm:spPr/>
    </dgm:pt>
    <dgm:pt modelId="{24F505BD-2795-47BB-A0AE-E77D9326EEE9}" type="pres">
      <dgm:prSet presAssocID="{9075BD45-B5AD-485A-8EC6-E8D49CFC2F05}" presName="parentText" presStyleLbl="node1" presStyleIdx="1" presStyleCnt="2">
        <dgm:presLayoutVars>
          <dgm:chMax val="0"/>
          <dgm:bulletEnabled val="1"/>
        </dgm:presLayoutVars>
      </dgm:prSet>
      <dgm:spPr/>
    </dgm:pt>
    <dgm:pt modelId="{F674942E-8A9F-4B57-95A1-83E751EFAF61}" type="pres">
      <dgm:prSet presAssocID="{9075BD45-B5AD-485A-8EC6-E8D49CFC2F05}" presName="childText" presStyleLbl="revTx" presStyleIdx="1" presStyleCnt="2">
        <dgm:presLayoutVars>
          <dgm:bulletEnabled val="1"/>
        </dgm:presLayoutVars>
      </dgm:prSet>
      <dgm:spPr/>
    </dgm:pt>
  </dgm:ptLst>
  <dgm:cxnLst>
    <dgm:cxn modelId="{96591712-44F7-4322-8B2E-B881E8E15085}" srcId="{85923CE7-D233-417B-93CD-3D088C2B1741}" destId="{0595EF8D-1746-4DB3-BE74-D02321D5CE41}" srcOrd="2" destOrd="0" parTransId="{E083677C-2125-41D3-8814-7B763BD7DDD9}" sibTransId="{7A448619-D7A1-4B5A-8943-D26E076183C3}"/>
    <dgm:cxn modelId="{84E1A113-5881-4AA5-9EEB-94F1340DBC55}" type="presOf" srcId="{BB1886DB-712F-4BDB-AFCD-669A274CFB59}" destId="{C707BEB7-1B76-431D-ACBA-5F73DF3FDF5E}" srcOrd="0" destOrd="0" presId="urn:microsoft.com/office/officeart/2005/8/layout/vList2"/>
    <dgm:cxn modelId="{5159E635-A445-4C40-A805-C15DA4AEBA13}" type="presOf" srcId="{9075BD45-B5AD-485A-8EC6-E8D49CFC2F05}" destId="{24F505BD-2795-47BB-A0AE-E77D9326EEE9}" srcOrd="0" destOrd="0" presId="urn:microsoft.com/office/officeart/2005/8/layout/vList2"/>
    <dgm:cxn modelId="{85CBDF39-D9B1-4C33-ADF4-FAE200E6E31C}" srcId="{9C9D3451-C55A-4273-87FF-AED276560143}" destId="{9075BD45-B5AD-485A-8EC6-E8D49CFC2F05}" srcOrd="1" destOrd="0" parTransId="{3DB08999-0094-466D-B3BA-2138AD81627A}" sibTransId="{617DF576-4BD3-4DBD-886D-C9C8F8D14F4B}"/>
    <dgm:cxn modelId="{3E717449-D74D-412A-A6B3-EC63A8246F79}" type="presOf" srcId="{660F66A9-72BF-4577-A436-525297C5234A}" destId="{C707BEB7-1B76-431D-ACBA-5F73DF3FDF5E}" srcOrd="0" destOrd="1" presId="urn:microsoft.com/office/officeart/2005/8/layout/vList2"/>
    <dgm:cxn modelId="{FA35646B-2A5F-4ACE-92ED-2C92DCAD3657}" type="presOf" srcId="{B7D28287-CB89-4E6C-AEE5-207D780DBE32}" destId="{F674942E-8A9F-4B57-95A1-83E751EFAF61}" srcOrd="0" destOrd="2" presId="urn:microsoft.com/office/officeart/2005/8/layout/vList2"/>
    <dgm:cxn modelId="{C9357C7F-96A1-467D-B197-479C6569B032}" srcId="{85923CE7-D233-417B-93CD-3D088C2B1741}" destId="{BB1886DB-712F-4BDB-AFCD-669A274CFB59}" srcOrd="0" destOrd="0" parTransId="{6A8D2951-CE95-4654-AF01-FAF1BCD5EF27}" sibTransId="{39BEBA43-C35C-47EF-9049-6AFF05A10821}"/>
    <dgm:cxn modelId="{F1BAAB81-D8AC-4195-86AF-09DDC98E7338}" srcId="{85923CE7-D233-417B-93CD-3D088C2B1741}" destId="{660F66A9-72BF-4577-A436-525297C5234A}" srcOrd="1" destOrd="0" parTransId="{7E1EF701-67FC-4F02-AABE-D9ACA1943452}" sibTransId="{B7F1DD73-2D2A-44B6-BA6C-327C569E56A0}"/>
    <dgm:cxn modelId="{37F08989-F8B9-43BF-B118-86F4B5B66909}" srcId="{9075BD45-B5AD-485A-8EC6-E8D49CFC2F05}" destId="{19460564-2B63-45FF-BAC1-629CF3518415}" srcOrd="0" destOrd="0" parTransId="{DCE8BBF6-4ED5-4BD8-97D4-12657B1BB368}" sibTransId="{B0A0BC86-649F-4162-A8B7-FEFD3EBFB353}"/>
    <dgm:cxn modelId="{E9C8D99C-6186-4F0F-A530-740F329A586C}" type="presOf" srcId="{19460564-2B63-45FF-BAC1-629CF3518415}" destId="{F674942E-8A9F-4B57-95A1-83E751EFAF61}" srcOrd="0" destOrd="0" presId="urn:microsoft.com/office/officeart/2005/8/layout/vList2"/>
    <dgm:cxn modelId="{5920F19C-B2BA-4A8E-B6F6-8BB382181E55}" srcId="{9075BD45-B5AD-485A-8EC6-E8D49CFC2F05}" destId="{B7D28287-CB89-4E6C-AEE5-207D780DBE32}" srcOrd="2" destOrd="0" parTransId="{EB3C75BC-2273-4A4C-8143-AD54A6B71775}" sibTransId="{A928CF85-D181-4C5C-821C-C35DFF13E66C}"/>
    <dgm:cxn modelId="{5FF862CF-84ED-4B21-8AEB-19D19558EF95}" type="presOf" srcId="{85923CE7-D233-417B-93CD-3D088C2B1741}" destId="{1791F1F1-71F8-43E0-A49F-327D5977562A}" srcOrd="0" destOrd="0" presId="urn:microsoft.com/office/officeart/2005/8/layout/vList2"/>
    <dgm:cxn modelId="{E8914DD5-6851-4287-A6BB-B5D20BA8FB49}" srcId="{9C9D3451-C55A-4273-87FF-AED276560143}" destId="{85923CE7-D233-417B-93CD-3D088C2B1741}" srcOrd="0" destOrd="0" parTransId="{4DF291D0-C563-4C02-904C-29A03BACAA83}" sibTransId="{74E8D041-2460-452F-9099-34D586D101A4}"/>
    <dgm:cxn modelId="{FB5333E3-3FB8-4459-A51E-68432AB561D9}" type="presOf" srcId="{46CC3EDE-739C-495A-9F00-5B7DDBCF9816}" destId="{F674942E-8A9F-4B57-95A1-83E751EFAF61}" srcOrd="0" destOrd="1" presId="urn:microsoft.com/office/officeart/2005/8/layout/vList2"/>
    <dgm:cxn modelId="{DEE098E8-0D71-438A-BA82-A0D7D79ED20B}" type="presOf" srcId="{9C9D3451-C55A-4273-87FF-AED276560143}" destId="{6FE3F38E-399F-4438-9211-A5486296BA18}" srcOrd="0" destOrd="0" presId="urn:microsoft.com/office/officeart/2005/8/layout/vList2"/>
    <dgm:cxn modelId="{4FA47BF4-BC06-46A9-BC0F-A1CC1080D676}" srcId="{9075BD45-B5AD-485A-8EC6-E8D49CFC2F05}" destId="{46CC3EDE-739C-495A-9F00-5B7DDBCF9816}" srcOrd="1" destOrd="0" parTransId="{6ED35032-D76E-424F-B334-254677CD260E}" sibTransId="{97A11A33-B8E6-41A3-BBD5-615EE8746C32}"/>
    <dgm:cxn modelId="{EBFC70FB-CD80-4BA1-B248-8AA5FADCDB60}" type="presOf" srcId="{0595EF8D-1746-4DB3-BE74-D02321D5CE41}" destId="{C707BEB7-1B76-431D-ACBA-5F73DF3FDF5E}" srcOrd="0" destOrd="2" presId="urn:microsoft.com/office/officeart/2005/8/layout/vList2"/>
    <dgm:cxn modelId="{3D7FFA97-A377-4C2B-A37F-2D1FF9AF4EF7}" type="presParOf" srcId="{6FE3F38E-399F-4438-9211-A5486296BA18}" destId="{1791F1F1-71F8-43E0-A49F-327D5977562A}" srcOrd="0" destOrd="0" presId="urn:microsoft.com/office/officeart/2005/8/layout/vList2"/>
    <dgm:cxn modelId="{37B5114E-8584-46A8-B99E-529BB2A36224}" type="presParOf" srcId="{6FE3F38E-399F-4438-9211-A5486296BA18}" destId="{C707BEB7-1B76-431D-ACBA-5F73DF3FDF5E}" srcOrd="1" destOrd="0" presId="urn:microsoft.com/office/officeart/2005/8/layout/vList2"/>
    <dgm:cxn modelId="{ED6E693E-5570-4D51-A58E-B93CD67D21EB}" type="presParOf" srcId="{6FE3F38E-399F-4438-9211-A5486296BA18}" destId="{24F505BD-2795-47BB-A0AE-E77D9326EEE9}" srcOrd="2" destOrd="0" presId="urn:microsoft.com/office/officeart/2005/8/layout/vList2"/>
    <dgm:cxn modelId="{03115324-EC3A-4DDD-B63C-D51CF184351F}" type="presParOf" srcId="{6FE3F38E-399F-4438-9211-A5486296BA18}" destId="{F674942E-8A9F-4B57-95A1-83E751EFAF61}"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AFCF01-D468-4DA8-984B-C10F3521E73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0E0766B-EA77-4BAE-A228-BF6F254EC59A}">
      <dgm:prSet custT="1"/>
      <dgm:spPr>
        <a:solidFill>
          <a:srgbClr val="4F81BD"/>
        </a:solidFill>
      </dgm:spPr>
      <dgm:t>
        <a:bodyPr/>
        <a:lstStyle/>
        <a:p>
          <a:r>
            <a:rPr lang="en-US" sz="2400">
              <a:latin typeface="Geography"/>
            </a:rPr>
            <a:t>Lead Acid Batteries</a:t>
          </a:r>
        </a:p>
      </dgm:t>
    </dgm:pt>
    <dgm:pt modelId="{DF4C4EEC-E3CD-4259-990C-C0EEFEB2A378}" type="parTrans" cxnId="{EA51B533-BB69-436C-8DA6-E2116593B0B7}">
      <dgm:prSet/>
      <dgm:spPr/>
      <dgm:t>
        <a:bodyPr/>
        <a:lstStyle/>
        <a:p>
          <a:endParaRPr lang="en-US"/>
        </a:p>
      </dgm:t>
    </dgm:pt>
    <dgm:pt modelId="{22C4B108-8EFB-4C70-8B07-08D604C06C17}" type="sibTrans" cxnId="{EA51B533-BB69-436C-8DA6-E2116593B0B7}">
      <dgm:prSet/>
      <dgm:spPr/>
      <dgm:t>
        <a:bodyPr/>
        <a:lstStyle/>
        <a:p>
          <a:endParaRPr lang="en-US"/>
        </a:p>
      </dgm:t>
    </dgm:pt>
    <dgm:pt modelId="{7C48B4C9-9E61-4CF4-8355-F44297CBA44C}">
      <dgm:prSet custT="1"/>
      <dgm:spPr/>
      <dgm:t>
        <a:bodyPr/>
        <a:lstStyle/>
        <a:p>
          <a:r>
            <a:rPr lang="en-US" sz="2000">
              <a:latin typeface="Geography"/>
            </a:rPr>
            <a:t>Stable, low energy density</a:t>
          </a:r>
        </a:p>
      </dgm:t>
    </dgm:pt>
    <dgm:pt modelId="{A27D366F-D975-4B71-B6EA-16167ABE1945}" type="parTrans" cxnId="{89F66567-9B9B-4FB0-ACFD-CCCAEFA84C6F}">
      <dgm:prSet/>
      <dgm:spPr/>
      <dgm:t>
        <a:bodyPr/>
        <a:lstStyle/>
        <a:p>
          <a:endParaRPr lang="en-US"/>
        </a:p>
      </dgm:t>
    </dgm:pt>
    <dgm:pt modelId="{937BDBD5-C8E5-4E43-9206-8060E6DF20EA}" type="sibTrans" cxnId="{89F66567-9B9B-4FB0-ACFD-CCCAEFA84C6F}">
      <dgm:prSet/>
      <dgm:spPr/>
      <dgm:t>
        <a:bodyPr/>
        <a:lstStyle/>
        <a:p>
          <a:endParaRPr lang="en-US"/>
        </a:p>
      </dgm:t>
    </dgm:pt>
    <dgm:pt modelId="{7AD82663-B3AC-451C-839C-6ECFD8506526}">
      <dgm:prSet custT="1"/>
      <dgm:spPr/>
      <dgm:t>
        <a:bodyPr/>
        <a:lstStyle/>
        <a:p>
          <a:r>
            <a:rPr lang="en-US" sz="2000">
              <a:latin typeface="Geography"/>
            </a:rPr>
            <a:t>Contains lead and sulfuric acid</a:t>
          </a:r>
        </a:p>
      </dgm:t>
    </dgm:pt>
    <dgm:pt modelId="{767CAD93-8701-4BDF-A81D-455C1C94BA1D}" type="parTrans" cxnId="{F7B4865D-A0BD-4B83-B17D-FDC1D2820351}">
      <dgm:prSet/>
      <dgm:spPr/>
      <dgm:t>
        <a:bodyPr/>
        <a:lstStyle/>
        <a:p>
          <a:endParaRPr lang="en-US"/>
        </a:p>
      </dgm:t>
    </dgm:pt>
    <dgm:pt modelId="{ECCDA691-B878-4502-AC90-C747D62246CF}" type="sibTrans" cxnId="{F7B4865D-A0BD-4B83-B17D-FDC1D2820351}">
      <dgm:prSet/>
      <dgm:spPr/>
      <dgm:t>
        <a:bodyPr/>
        <a:lstStyle/>
        <a:p>
          <a:endParaRPr lang="en-US"/>
        </a:p>
      </dgm:t>
    </dgm:pt>
    <dgm:pt modelId="{11F7189E-1472-4DC8-B01D-913E38F4EB3E}">
      <dgm:prSet custT="1"/>
      <dgm:spPr/>
      <dgm:t>
        <a:bodyPr/>
        <a:lstStyle/>
        <a:p>
          <a:r>
            <a:rPr lang="en-US" sz="2000">
              <a:latin typeface="Geography"/>
            </a:rPr>
            <a:t>Risk of explosion due to oxygen and hydrogen generation during charging</a:t>
          </a:r>
        </a:p>
      </dgm:t>
    </dgm:pt>
    <dgm:pt modelId="{FBA1D703-FC3F-4CB5-810C-BB12D70AF1E9}" type="parTrans" cxnId="{F04E237E-A9EF-41CE-80CA-9CD2BBF04C72}">
      <dgm:prSet/>
      <dgm:spPr/>
      <dgm:t>
        <a:bodyPr/>
        <a:lstStyle/>
        <a:p>
          <a:endParaRPr lang="en-US"/>
        </a:p>
      </dgm:t>
    </dgm:pt>
    <dgm:pt modelId="{7F4837A0-E511-4133-9F2C-01DA27DC249E}" type="sibTrans" cxnId="{F04E237E-A9EF-41CE-80CA-9CD2BBF04C72}">
      <dgm:prSet/>
      <dgm:spPr/>
      <dgm:t>
        <a:bodyPr/>
        <a:lstStyle/>
        <a:p>
          <a:endParaRPr lang="en-US"/>
        </a:p>
      </dgm:t>
    </dgm:pt>
    <dgm:pt modelId="{6EEE3D89-1737-40BC-A7A5-C7363071E8E9}">
      <dgm:prSet custT="1"/>
      <dgm:spPr/>
      <dgm:t>
        <a:bodyPr/>
        <a:lstStyle/>
        <a:p>
          <a:r>
            <a:rPr lang="en-US" sz="2400">
              <a:latin typeface="Geography"/>
            </a:rPr>
            <a:t>Nickel Cadmium (NiCad)/Nickel Metal Hydride (NiMH) Batteries</a:t>
          </a:r>
        </a:p>
      </dgm:t>
    </dgm:pt>
    <dgm:pt modelId="{41511908-CB24-4409-86E7-ED4CB2E3B22B}" type="parTrans" cxnId="{58031FD6-DE6C-4732-B1F1-FF2B6E4F465E}">
      <dgm:prSet/>
      <dgm:spPr/>
      <dgm:t>
        <a:bodyPr/>
        <a:lstStyle/>
        <a:p>
          <a:endParaRPr lang="en-US"/>
        </a:p>
      </dgm:t>
    </dgm:pt>
    <dgm:pt modelId="{8211EBB6-2D0A-4BAF-8EE2-DD48B94ED163}" type="sibTrans" cxnId="{58031FD6-DE6C-4732-B1F1-FF2B6E4F465E}">
      <dgm:prSet/>
      <dgm:spPr/>
      <dgm:t>
        <a:bodyPr/>
        <a:lstStyle/>
        <a:p>
          <a:endParaRPr lang="en-US"/>
        </a:p>
      </dgm:t>
    </dgm:pt>
    <dgm:pt modelId="{A2358BC2-4328-498D-9AD1-3FF20DD0CFB0}">
      <dgm:prSet custT="1"/>
      <dgm:spPr/>
      <dgm:t>
        <a:bodyPr/>
        <a:lstStyle/>
        <a:p>
          <a:r>
            <a:rPr lang="en-US" sz="2000">
              <a:latin typeface="Geography"/>
            </a:rPr>
            <a:t>Rechargeable and stable</a:t>
          </a:r>
        </a:p>
      </dgm:t>
    </dgm:pt>
    <dgm:pt modelId="{C5060321-6A99-4858-8CD3-9D9AEEE9AE57}" type="parTrans" cxnId="{5D24E879-0205-4191-8996-010D722C2FC5}">
      <dgm:prSet/>
      <dgm:spPr/>
      <dgm:t>
        <a:bodyPr/>
        <a:lstStyle/>
        <a:p>
          <a:endParaRPr lang="en-US"/>
        </a:p>
      </dgm:t>
    </dgm:pt>
    <dgm:pt modelId="{0C203244-8EEF-4B56-81BA-45735FCD0154}" type="sibTrans" cxnId="{5D24E879-0205-4191-8996-010D722C2FC5}">
      <dgm:prSet/>
      <dgm:spPr/>
      <dgm:t>
        <a:bodyPr/>
        <a:lstStyle/>
        <a:p>
          <a:endParaRPr lang="en-US"/>
        </a:p>
      </dgm:t>
    </dgm:pt>
    <dgm:pt modelId="{9891CE75-F6BC-4E2C-B83F-5F4FFAD958D2}">
      <dgm:prSet custT="1"/>
      <dgm:spPr/>
      <dgm:t>
        <a:bodyPr/>
        <a:lstStyle/>
        <a:p>
          <a:r>
            <a:rPr lang="en-US" sz="2000">
              <a:latin typeface="Geography"/>
            </a:rPr>
            <a:t>Suffers from “memory effect”</a:t>
          </a:r>
        </a:p>
      </dgm:t>
    </dgm:pt>
    <dgm:pt modelId="{87D6B537-F73D-425F-A1A4-2D94989125D6}" type="parTrans" cxnId="{B23C321B-46F9-4AAD-9426-97EB836BE21D}">
      <dgm:prSet/>
      <dgm:spPr/>
      <dgm:t>
        <a:bodyPr/>
        <a:lstStyle/>
        <a:p>
          <a:endParaRPr lang="en-US"/>
        </a:p>
      </dgm:t>
    </dgm:pt>
    <dgm:pt modelId="{FEDAEB51-7E3F-4F25-B979-B275DB1BD7BE}" type="sibTrans" cxnId="{B23C321B-46F9-4AAD-9426-97EB836BE21D}">
      <dgm:prSet/>
      <dgm:spPr/>
      <dgm:t>
        <a:bodyPr/>
        <a:lstStyle/>
        <a:p>
          <a:endParaRPr lang="en-US"/>
        </a:p>
      </dgm:t>
    </dgm:pt>
    <dgm:pt modelId="{8D0508B3-335F-4977-B067-C1FDB774B3AC}">
      <dgm:prSet custT="1"/>
      <dgm:spPr/>
      <dgm:t>
        <a:bodyPr/>
        <a:lstStyle/>
        <a:p>
          <a:r>
            <a:rPr lang="en-US" sz="2000">
              <a:latin typeface="Geography"/>
            </a:rPr>
            <a:t>Can be smothered (METAL-X, sand, etc.)</a:t>
          </a:r>
        </a:p>
      </dgm:t>
    </dgm:pt>
    <dgm:pt modelId="{D44B335A-CDB7-4766-80BE-79CAE75865CC}" type="parTrans" cxnId="{E6AC801B-3582-47B3-A4CE-D708ED748ABD}">
      <dgm:prSet/>
      <dgm:spPr/>
      <dgm:t>
        <a:bodyPr/>
        <a:lstStyle/>
        <a:p>
          <a:endParaRPr lang="en-US"/>
        </a:p>
      </dgm:t>
    </dgm:pt>
    <dgm:pt modelId="{8C43C70E-F06A-4FDA-A92E-008AFBA4256B}" type="sibTrans" cxnId="{E6AC801B-3582-47B3-A4CE-D708ED748ABD}">
      <dgm:prSet/>
      <dgm:spPr/>
      <dgm:t>
        <a:bodyPr/>
        <a:lstStyle/>
        <a:p>
          <a:endParaRPr lang="en-US"/>
        </a:p>
      </dgm:t>
    </dgm:pt>
    <dgm:pt modelId="{FF6B42EB-7682-4BEC-B42E-5916F470EEAB}">
      <dgm:prSet custT="1"/>
      <dgm:spPr/>
      <dgm:t>
        <a:bodyPr/>
        <a:lstStyle/>
        <a:p>
          <a:r>
            <a:rPr lang="en-US" sz="2000">
              <a:latin typeface="Geography"/>
            </a:rPr>
            <a:t>Water application can cause hydrogen gas release</a:t>
          </a:r>
        </a:p>
      </dgm:t>
    </dgm:pt>
    <dgm:pt modelId="{6FE59839-71CA-4BAE-AF5B-948012EFFD82}" type="parTrans" cxnId="{BAF0FFCD-D145-45F3-B529-76733863C8DD}">
      <dgm:prSet/>
      <dgm:spPr/>
      <dgm:t>
        <a:bodyPr/>
        <a:lstStyle/>
        <a:p>
          <a:endParaRPr lang="en-US"/>
        </a:p>
      </dgm:t>
    </dgm:pt>
    <dgm:pt modelId="{13FB8F81-0CC0-4834-BF71-6E2A1A6A9B99}" type="sibTrans" cxnId="{BAF0FFCD-D145-45F3-B529-76733863C8DD}">
      <dgm:prSet/>
      <dgm:spPr/>
      <dgm:t>
        <a:bodyPr/>
        <a:lstStyle/>
        <a:p>
          <a:endParaRPr lang="en-US"/>
        </a:p>
      </dgm:t>
    </dgm:pt>
    <dgm:pt modelId="{F431C0C4-6F20-41FF-8247-9DBF0528C320}" type="pres">
      <dgm:prSet presAssocID="{1BAFCF01-D468-4DA8-984B-C10F3521E736}" presName="linear" presStyleCnt="0">
        <dgm:presLayoutVars>
          <dgm:animLvl val="lvl"/>
          <dgm:resizeHandles val="exact"/>
        </dgm:presLayoutVars>
      </dgm:prSet>
      <dgm:spPr/>
    </dgm:pt>
    <dgm:pt modelId="{5CBA4275-74E4-429A-A4B6-F7FAD00010A0}" type="pres">
      <dgm:prSet presAssocID="{10E0766B-EA77-4BAE-A228-BF6F254EC59A}" presName="parentText" presStyleLbl="node1" presStyleIdx="0" presStyleCnt="2">
        <dgm:presLayoutVars>
          <dgm:chMax val="0"/>
          <dgm:bulletEnabled val="1"/>
        </dgm:presLayoutVars>
      </dgm:prSet>
      <dgm:spPr/>
    </dgm:pt>
    <dgm:pt modelId="{41D163E2-6973-4178-835A-B5D707966107}" type="pres">
      <dgm:prSet presAssocID="{10E0766B-EA77-4BAE-A228-BF6F254EC59A}" presName="childText" presStyleLbl="revTx" presStyleIdx="0" presStyleCnt="2">
        <dgm:presLayoutVars>
          <dgm:bulletEnabled val="1"/>
        </dgm:presLayoutVars>
      </dgm:prSet>
      <dgm:spPr/>
    </dgm:pt>
    <dgm:pt modelId="{2097E249-77F3-42E5-BE4B-B9BDC47D35DC}" type="pres">
      <dgm:prSet presAssocID="{6EEE3D89-1737-40BC-A7A5-C7363071E8E9}" presName="parentText" presStyleLbl="node1" presStyleIdx="1" presStyleCnt="2">
        <dgm:presLayoutVars>
          <dgm:chMax val="0"/>
          <dgm:bulletEnabled val="1"/>
        </dgm:presLayoutVars>
      </dgm:prSet>
      <dgm:spPr/>
    </dgm:pt>
    <dgm:pt modelId="{606A780C-5736-4F7B-B53C-1B885C005C84}" type="pres">
      <dgm:prSet presAssocID="{6EEE3D89-1737-40BC-A7A5-C7363071E8E9}" presName="childText" presStyleLbl="revTx" presStyleIdx="1" presStyleCnt="2">
        <dgm:presLayoutVars>
          <dgm:bulletEnabled val="1"/>
        </dgm:presLayoutVars>
      </dgm:prSet>
      <dgm:spPr/>
    </dgm:pt>
  </dgm:ptLst>
  <dgm:cxnLst>
    <dgm:cxn modelId="{B23C321B-46F9-4AAD-9426-97EB836BE21D}" srcId="{6EEE3D89-1737-40BC-A7A5-C7363071E8E9}" destId="{9891CE75-F6BC-4E2C-B83F-5F4FFAD958D2}" srcOrd="1" destOrd="0" parTransId="{87D6B537-F73D-425F-A1A4-2D94989125D6}" sibTransId="{FEDAEB51-7E3F-4F25-B979-B275DB1BD7BE}"/>
    <dgm:cxn modelId="{E6AC801B-3582-47B3-A4CE-D708ED748ABD}" srcId="{6EEE3D89-1737-40BC-A7A5-C7363071E8E9}" destId="{8D0508B3-335F-4977-B067-C1FDB774B3AC}" srcOrd="2" destOrd="0" parTransId="{D44B335A-CDB7-4766-80BE-79CAE75865CC}" sibTransId="{8C43C70E-F06A-4FDA-A92E-008AFBA4256B}"/>
    <dgm:cxn modelId="{2DB65626-FF51-4D4B-AF80-AB71410E5AD8}" type="presOf" srcId="{9891CE75-F6BC-4E2C-B83F-5F4FFAD958D2}" destId="{606A780C-5736-4F7B-B53C-1B885C005C84}" srcOrd="0" destOrd="1" presId="urn:microsoft.com/office/officeart/2005/8/layout/vList2"/>
    <dgm:cxn modelId="{EA51B533-BB69-436C-8DA6-E2116593B0B7}" srcId="{1BAFCF01-D468-4DA8-984B-C10F3521E736}" destId="{10E0766B-EA77-4BAE-A228-BF6F254EC59A}" srcOrd="0" destOrd="0" parTransId="{DF4C4EEC-E3CD-4259-990C-C0EEFEB2A378}" sibTransId="{22C4B108-8EFB-4C70-8B07-08D604C06C17}"/>
    <dgm:cxn modelId="{7A0A6139-EC0D-4D21-8200-D0219A760950}" type="presOf" srcId="{8D0508B3-335F-4977-B067-C1FDB774B3AC}" destId="{606A780C-5736-4F7B-B53C-1B885C005C84}" srcOrd="0" destOrd="2" presId="urn:microsoft.com/office/officeart/2005/8/layout/vList2"/>
    <dgm:cxn modelId="{6042523C-9A43-4B50-8899-4E5E70AC821D}" type="presOf" srcId="{1BAFCF01-D468-4DA8-984B-C10F3521E736}" destId="{F431C0C4-6F20-41FF-8247-9DBF0528C320}" srcOrd="0" destOrd="0" presId="urn:microsoft.com/office/officeart/2005/8/layout/vList2"/>
    <dgm:cxn modelId="{F7B4865D-A0BD-4B83-B17D-FDC1D2820351}" srcId="{10E0766B-EA77-4BAE-A228-BF6F254EC59A}" destId="{7AD82663-B3AC-451C-839C-6ECFD8506526}" srcOrd="1" destOrd="0" parTransId="{767CAD93-8701-4BDF-A81D-455C1C94BA1D}" sibTransId="{ECCDA691-B878-4502-AC90-C747D62246CF}"/>
    <dgm:cxn modelId="{D903EE5D-96CE-4951-BE0A-64F3EA9125AF}" type="presOf" srcId="{6EEE3D89-1737-40BC-A7A5-C7363071E8E9}" destId="{2097E249-77F3-42E5-BE4B-B9BDC47D35DC}" srcOrd="0" destOrd="0" presId="urn:microsoft.com/office/officeart/2005/8/layout/vList2"/>
    <dgm:cxn modelId="{A1EB7A60-4A61-4C74-9F39-120D39238ADC}" type="presOf" srcId="{A2358BC2-4328-498D-9AD1-3FF20DD0CFB0}" destId="{606A780C-5736-4F7B-B53C-1B885C005C84}" srcOrd="0" destOrd="0" presId="urn:microsoft.com/office/officeart/2005/8/layout/vList2"/>
    <dgm:cxn modelId="{89F66567-9B9B-4FB0-ACFD-CCCAEFA84C6F}" srcId="{10E0766B-EA77-4BAE-A228-BF6F254EC59A}" destId="{7C48B4C9-9E61-4CF4-8355-F44297CBA44C}" srcOrd="0" destOrd="0" parTransId="{A27D366F-D975-4B71-B6EA-16167ABE1945}" sibTransId="{937BDBD5-C8E5-4E43-9206-8060E6DF20EA}"/>
    <dgm:cxn modelId="{5D24E879-0205-4191-8996-010D722C2FC5}" srcId="{6EEE3D89-1737-40BC-A7A5-C7363071E8E9}" destId="{A2358BC2-4328-498D-9AD1-3FF20DD0CFB0}" srcOrd="0" destOrd="0" parTransId="{C5060321-6A99-4858-8CD3-9D9AEEE9AE57}" sibTransId="{0C203244-8EEF-4B56-81BA-45735FCD0154}"/>
    <dgm:cxn modelId="{0E07CF7C-E997-4FD0-BE89-8B2543231A01}" type="presOf" srcId="{7C48B4C9-9E61-4CF4-8355-F44297CBA44C}" destId="{41D163E2-6973-4178-835A-B5D707966107}" srcOrd="0" destOrd="0" presId="urn:microsoft.com/office/officeart/2005/8/layout/vList2"/>
    <dgm:cxn modelId="{F04E237E-A9EF-41CE-80CA-9CD2BBF04C72}" srcId="{10E0766B-EA77-4BAE-A228-BF6F254EC59A}" destId="{11F7189E-1472-4DC8-B01D-913E38F4EB3E}" srcOrd="2" destOrd="0" parTransId="{FBA1D703-FC3F-4CB5-810C-BB12D70AF1E9}" sibTransId="{7F4837A0-E511-4133-9F2C-01DA27DC249E}"/>
    <dgm:cxn modelId="{FF24D5BA-55FF-49E9-BD24-9099763E96B4}" type="presOf" srcId="{FF6B42EB-7682-4BEC-B42E-5916F470EEAB}" destId="{606A780C-5736-4F7B-B53C-1B885C005C84}" srcOrd="0" destOrd="3" presId="urn:microsoft.com/office/officeart/2005/8/layout/vList2"/>
    <dgm:cxn modelId="{1B2573BD-6EA9-439A-98E8-8FD1D57FB54E}" type="presOf" srcId="{11F7189E-1472-4DC8-B01D-913E38F4EB3E}" destId="{41D163E2-6973-4178-835A-B5D707966107}" srcOrd="0" destOrd="2" presId="urn:microsoft.com/office/officeart/2005/8/layout/vList2"/>
    <dgm:cxn modelId="{086D38BE-BD7A-4101-A6C9-F9709B4A08B8}" type="presOf" srcId="{10E0766B-EA77-4BAE-A228-BF6F254EC59A}" destId="{5CBA4275-74E4-429A-A4B6-F7FAD00010A0}" srcOrd="0" destOrd="0" presId="urn:microsoft.com/office/officeart/2005/8/layout/vList2"/>
    <dgm:cxn modelId="{2865EAC6-71E3-4A1D-8CAC-C5DA27B734B7}" type="presOf" srcId="{7AD82663-B3AC-451C-839C-6ECFD8506526}" destId="{41D163E2-6973-4178-835A-B5D707966107}" srcOrd="0" destOrd="1" presId="urn:microsoft.com/office/officeart/2005/8/layout/vList2"/>
    <dgm:cxn modelId="{BAF0FFCD-D145-45F3-B529-76733863C8DD}" srcId="{6EEE3D89-1737-40BC-A7A5-C7363071E8E9}" destId="{FF6B42EB-7682-4BEC-B42E-5916F470EEAB}" srcOrd="3" destOrd="0" parTransId="{6FE59839-71CA-4BAE-AF5B-948012EFFD82}" sibTransId="{13FB8F81-0CC0-4834-BF71-6E2A1A6A9B99}"/>
    <dgm:cxn modelId="{58031FD6-DE6C-4732-B1F1-FF2B6E4F465E}" srcId="{1BAFCF01-D468-4DA8-984B-C10F3521E736}" destId="{6EEE3D89-1737-40BC-A7A5-C7363071E8E9}" srcOrd="1" destOrd="0" parTransId="{41511908-CB24-4409-86E7-ED4CB2E3B22B}" sibTransId="{8211EBB6-2D0A-4BAF-8EE2-DD48B94ED163}"/>
    <dgm:cxn modelId="{4CFBC85B-AAE9-460F-B60B-2534EECE5075}" type="presParOf" srcId="{F431C0C4-6F20-41FF-8247-9DBF0528C320}" destId="{5CBA4275-74E4-429A-A4B6-F7FAD00010A0}" srcOrd="0" destOrd="0" presId="urn:microsoft.com/office/officeart/2005/8/layout/vList2"/>
    <dgm:cxn modelId="{CDF29DDE-BDF8-4D9B-9353-0F46DBE2D668}" type="presParOf" srcId="{F431C0C4-6F20-41FF-8247-9DBF0528C320}" destId="{41D163E2-6973-4178-835A-B5D707966107}" srcOrd="1" destOrd="0" presId="urn:microsoft.com/office/officeart/2005/8/layout/vList2"/>
    <dgm:cxn modelId="{D29208F7-18D5-48D4-8239-6C43FC22D145}" type="presParOf" srcId="{F431C0C4-6F20-41FF-8247-9DBF0528C320}" destId="{2097E249-77F3-42E5-BE4B-B9BDC47D35DC}" srcOrd="2" destOrd="0" presId="urn:microsoft.com/office/officeart/2005/8/layout/vList2"/>
    <dgm:cxn modelId="{5561BD79-BACD-43E0-A0AC-0BA14702212A}" type="presParOf" srcId="{F431C0C4-6F20-41FF-8247-9DBF0528C320}" destId="{606A780C-5736-4F7B-B53C-1B885C005C84}"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2F78C1B-EF1E-4A8C-92B2-C5A3295F1FD5}"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B7969124-FBE9-4DB8-9253-D6F89137A943}">
      <dgm:prSet/>
      <dgm:spPr/>
      <dgm:t>
        <a:bodyPr/>
        <a:lstStyle/>
        <a:p>
          <a:r>
            <a:rPr lang="en-US"/>
            <a:t>Toxic gas release </a:t>
          </a:r>
          <a:r>
            <a:rPr lang="en-US">
              <a:latin typeface="Calibri" panose="020F0502020204030204" pitchFamily="34" charset="0"/>
              <a:cs typeface="Calibri" panose="020F0502020204030204" pitchFamily="34" charset="0"/>
            </a:rPr>
            <a:t>→</a:t>
          </a:r>
          <a:r>
            <a:rPr lang="en-US"/>
            <a:t> hazardous atmosphere</a:t>
          </a:r>
        </a:p>
      </dgm:t>
    </dgm:pt>
    <dgm:pt modelId="{37503DA3-C1AE-4034-82D8-66E65AE32743}" type="parTrans" cxnId="{0EBE83D8-4399-492D-870D-30E815B8F60E}">
      <dgm:prSet/>
      <dgm:spPr/>
      <dgm:t>
        <a:bodyPr/>
        <a:lstStyle/>
        <a:p>
          <a:endParaRPr lang="en-US"/>
        </a:p>
      </dgm:t>
    </dgm:pt>
    <dgm:pt modelId="{5C712BDB-3E7C-48CC-B46B-0BC69903EF1F}" type="sibTrans" cxnId="{0EBE83D8-4399-492D-870D-30E815B8F60E}">
      <dgm:prSet/>
      <dgm:spPr/>
      <dgm:t>
        <a:bodyPr/>
        <a:lstStyle/>
        <a:p>
          <a:endParaRPr lang="en-US"/>
        </a:p>
      </dgm:t>
    </dgm:pt>
    <dgm:pt modelId="{F4B21F2D-98DB-4BC0-B6E3-42D325702879}">
      <dgm:prSet/>
      <dgm:spPr/>
      <dgm:t>
        <a:bodyPr/>
        <a:lstStyle/>
        <a:p>
          <a:r>
            <a:rPr lang="en-US"/>
            <a:t>Hydrogen gas release </a:t>
          </a:r>
          <a:r>
            <a:rPr lang="en-US">
              <a:latin typeface="Calibri" panose="020F0502020204030204" pitchFamily="34" charset="0"/>
              <a:cs typeface="Calibri" panose="020F0502020204030204" pitchFamily="34" charset="0"/>
            </a:rPr>
            <a:t>→</a:t>
          </a:r>
          <a:r>
            <a:rPr lang="en-US"/>
            <a:t>  explosion potential</a:t>
          </a:r>
        </a:p>
      </dgm:t>
    </dgm:pt>
    <dgm:pt modelId="{DA24611E-7D93-4EF7-9942-542C0FF66BEB}" type="parTrans" cxnId="{F36B6910-D963-4587-B779-95F3B244C04B}">
      <dgm:prSet/>
      <dgm:spPr/>
      <dgm:t>
        <a:bodyPr/>
        <a:lstStyle/>
        <a:p>
          <a:endParaRPr lang="en-US"/>
        </a:p>
      </dgm:t>
    </dgm:pt>
    <dgm:pt modelId="{4C965C19-CE7E-4F4A-9563-3620FF7920B8}" type="sibTrans" cxnId="{F36B6910-D963-4587-B779-95F3B244C04B}">
      <dgm:prSet/>
      <dgm:spPr/>
      <dgm:t>
        <a:bodyPr/>
        <a:lstStyle/>
        <a:p>
          <a:endParaRPr lang="en-US"/>
        </a:p>
      </dgm:t>
    </dgm:pt>
    <dgm:pt modelId="{C3F49C3A-8D5D-47D2-849E-E45DE49DE45E}">
      <dgm:prSet/>
      <dgm:spPr/>
      <dgm:t>
        <a:bodyPr/>
        <a:lstStyle/>
        <a:p>
          <a:r>
            <a:rPr lang="en-US"/>
            <a:t>Higher than normal burn temperatures </a:t>
          </a:r>
          <a:r>
            <a:rPr lang="en-US">
              <a:latin typeface="Calibri" panose="020F0502020204030204" pitchFamily="34" charset="0"/>
              <a:cs typeface="Calibri" panose="020F0502020204030204" pitchFamily="34" charset="0"/>
            </a:rPr>
            <a:t>→</a:t>
          </a:r>
          <a:r>
            <a:rPr lang="en-US"/>
            <a:t> thermal runaway reaction</a:t>
          </a:r>
        </a:p>
      </dgm:t>
    </dgm:pt>
    <dgm:pt modelId="{63A78D43-D560-4F72-887D-A4F8B2825F05}" type="parTrans" cxnId="{07EE818B-5E55-442C-95C9-D64B2AFEAC25}">
      <dgm:prSet/>
      <dgm:spPr/>
      <dgm:t>
        <a:bodyPr/>
        <a:lstStyle/>
        <a:p>
          <a:endParaRPr lang="en-US"/>
        </a:p>
      </dgm:t>
    </dgm:pt>
    <dgm:pt modelId="{B56828CD-4745-4219-8F6D-5A7E591D8A78}" type="sibTrans" cxnId="{07EE818B-5E55-442C-95C9-D64B2AFEAC25}">
      <dgm:prSet/>
      <dgm:spPr/>
      <dgm:t>
        <a:bodyPr/>
        <a:lstStyle/>
        <a:p>
          <a:endParaRPr lang="en-US"/>
        </a:p>
      </dgm:t>
    </dgm:pt>
    <dgm:pt modelId="{39CD2BF3-5FCC-47E4-A21C-F93D7AE848BC}">
      <dgm:prSet/>
      <dgm:spPr/>
      <dgm:t>
        <a:bodyPr/>
        <a:lstStyle/>
        <a:p>
          <a:r>
            <a:rPr lang="en-US"/>
            <a:t>Chemical reaction – rapid degradation </a:t>
          </a:r>
        </a:p>
      </dgm:t>
    </dgm:pt>
    <dgm:pt modelId="{8A047449-A0AE-4515-926A-095B7219ADD1}" type="parTrans" cxnId="{FF909B3B-8883-4AEC-96A6-8DD33B6F802C}">
      <dgm:prSet/>
      <dgm:spPr/>
      <dgm:t>
        <a:bodyPr/>
        <a:lstStyle/>
        <a:p>
          <a:endParaRPr lang="en-US"/>
        </a:p>
      </dgm:t>
    </dgm:pt>
    <dgm:pt modelId="{23592FFB-8BFB-4898-865D-C2CCD801D4F0}" type="sibTrans" cxnId="{FF909B3B-8883-4AEC-96A6-8DD33B6F802C}">
      <dgm:prSet/>
      <dgm:spPr/>
      <dgm:t>
        <a:bodyPr/>
        <a:lstStyle/>
        <a:p>
          <a:endParaRPr lang="en-US"/>
        </a:p>
      </dgm:t>
    </dgm:pt>
    <dgm:pt modelId="{A90D74DC-07CD-4405-8667-8EF85638FCA6}">
      <dgm:prSet/>
      <dgm:spPr/>
      <dgm:t>
        <a:bodyPr/>
        <a:lstStyle/>
        <a:p>
          <a:r>
            <a:rPr lang="en-US"/>
            <a:t>Does not require external oxygen</a:t>
          </a:r>
        </a:p>
      </dgm:t>
    </dgm:pt>
    <dgm:pt modelId="{DEB788B2-400D-4700-BB12-4B0291100F7D}" type="parTrans" cxnId="{51EA0D86-51D9-4327-B793-43232641BBF3}">
      <dgm:prSet/>
      <dgm:spPr/>
      <dgm:t>
        <a:bodyPr/>
        <a:lstStyle/>
        <a:p>
          <a:endParaRPr lang="en-US"/>
        </a:p>
      </dgm:t>
    </dgm:pt>
    <dgm:pt modelId="{269C716E-EB30-43C7-83B2-6E4DF9B2FB11}" type="sibTrans" cxnId="{51EA0D86-51D9-4327-B793-43232641BBF3}">
      <dgm:prSet/>
      <dgm:spPr/>
      <dgm:t>
        <a:bodyPr/>
        <a:lstStyle/>
        <a:p>
          <a:endParaRPr lang="en-US"/>
        </a:p>
      </dgm:t>
    </dgm:pt>
    <dgm:pt modelId="{EC707008-0D5E-4962-A3FF-F8ACDB86A9E5}">
      <dgm:prSet/>
      <dgm:spPr/>
      <dgm:t>
        <a:bodyPr/>
        <a:lstStyle/>
        <a:p>
          <a:r>
            <a:rPr lang="en-US"/>
            <a:t>Nearly impossible to stop once it starts</a:t>
          </a:r>
        </a:p>
      </dgm:t>
    </dgm:pt>
    <dgm:pt modelId="{C51D59CF-920A-423D-9451-7037B0A18251}" type="parTrans" cxnId="{13F5A759-A4A4-4051-9FD3-D778080DB1EF}">
      <dgm:prSet/>
      <dgm:spPr/>
      <dgm:t>
        <a:bodyPr/>
        <a:lstStyle/>
        <a:p>
          <a:endParaRPr lang="en-US"/>
        </a:p>
      </dgm:t>
    </dgm:pt>
    <dgm:pt modelId="{55E03E83-09B4-4907-9AED-F1BA60A0D32A}" type="sibTrans" cxnId="{13F5A759-A4A4-4051-9FD3-D778080DB1EF}">
      <dgm:prSet/>
      <dgm:spPr/>
      <dgm:t>
        <a:bodyPr/>
        <a:lstStyle/>
        <a:p>
          <a:endParaRPr lang="en-US"/>
        </a:p>
      </dgm:t>
    </dgm:pt>
    <dgm:pt modelId="{833FFF6C-6E30-47AC-AF11-0A6E47408F75}">
      <dgm:prSet/>
      <dgm:spPr/>
      <dgm:t>
        <a:bodyPr/>
        <a:lstStyle/>
        <a:p>
          <a:r>
            <a:rPr lang="en-US"/>
            <a:t>Could happen in seconds or days</a:t>
          </a:r>
        </a:p>
      </dgm:t>
    </dgm:pt>
    <dgm:pt modelId="{F763B306-9734-46E5-B07C-5F9837618FEB}" type="parTrans" cxnId="{EEA91CE5-F0C4-4A72-9204-0412FC4BBA3A}">
      <dgm:prSet/>
      <dgm:spPr/>
      <dgm:t>
        <a:bodyPr/>
        <a:lstStyle/>
        <a:p>
          <a:endParaRPr lang="en-US"/>
        </a:p>
      </dgm:t>
    </dgm:pt>
    <dgm:pt modelId="{80FB17D3-A060-4657-99E3-0297FD00682A}" type="sibTrans" cxnId="{EEA91CE5-F0C4-4A72-9204-0412FC4BBA3A}">
      <dgm:prSet/>
      <dgm:spPr/>
      <dgm:t>
        <a:bodyPr/>
        <a:lstStyle/>
        <a:p>
          <a:endParaRPr lang="en-US"/>
        </a:p>
      </dgm:t>
    </dgm:pt>
    <dgm:pt modelId="{94F13650-DA67-4F73-891B-DF6A2562712A}">
      <dgm:prSet/>
      <dgm:spPr/>
      <dgm:t>
        <a:bodyPr/>
        <a:lstStyle/>
        <a:p>
          <a:r>
            <a:rPr lang="en-US"/>
            <a:t>Re-ignition is possible – </a:t>
          </a:r>
          <a:r>
            <a:rPr lang="en-US" u="sng"/>
            <a:t>minutes, hours, days, weeks, months, even years later!</a:t>
          </a:r>
          <a:endParaRPr lang="en-US"/>
        </a:p>
      </dgm:t>
    </dgm:pt>
    <dgm:pt modelId="{A451B5A8-69DC-4E77-9A71-C6230E5D6AD7}" type="parTrans" cxnId="{120E8E20-2DF7-4979-927B-74A3112D1026}">
      <dgm:prSet/>
      <dgm:spPr/>
      <dgm:t>
        <a:bodyPr/>
        <a:lstStyle/>
        <a:p>
          <a:endParaRPr lang="en-US"/>
        </a:p>
      </dgm:t>
    </dgm:pt>
    <dgm:pt modelId="{2C804C3A-B4BF-4AA5-80D8-76104C8958B3}" type="sibTrans" cxnId="{120E8E20-2DF7-4979-927B-74A3112D1026}">
      <dgm:prSet/>
      <dgm:spPr/>
      <dgm:t>
        <a:bodyPr/>
        <a:lstStyle/>
        <a:p>
          <a:endParaRPr lang="en-US"/>
        </a:p>
      </dgm:t>
    </dgm:pt>
    <dgm:pt modelId="{81EA8337-8043-46F4-A0D4-DC858A318AD5}" type="pres">
      <dgm:prSet presAssocID="{22F78C1B-EF1E-4A8C-92B2-C5A3295F1FD5}" presName="linear" presStyleCnt="0">
        <dgm:presLayoutVars>
          <dgm:animLvl val="lvl"/>
          <dgm:resizeHandles val="exact"/>
        </dgm:presLayoutVars>
      </dgm:prSet>
      <dgm:spPr/>
    </dgm:pt>
    <dgm:pt modelId="{846B1C2F-1883-4532-94C4-71D010E3304C}" type="pres">
      <dgm:prSet presAssocID="{B7969124-FBE9-4DB8-9253-D6F89137A943}" presName="parentText" presStyleLbl="node1" presStyleIdx="0" presStyleCnt="4">
        <dgm:presLayoutVars>
          <dgm:chMax val="0"/>
          <dgm:bulletEnabled val="1"/>
        </dgm:presLayoutVars>
      </dgm:prSet>
      <dgm:spPr/>
    </dgm:pt>
    <dgm:pt modelId="{B30EE073-7C02-4C13-9D12-2DE89B069471}" type="pres">
      <dgm:prSet presAssocID="{5C712BDB-3E7C-48CC-B46B-0BC69903EF1F}" presName="spacer" presStyleCnt="0"/>
      <dgm:spPr/>
    </dgm:pt>
    <dgm:pt modelId="{2C94606A-A66A-4A9B-8996-C73243C6DBF3}" type="pres">
      <dgm:prSet presAssocID="{F4B21F2D-98DB-4BC0-B6E3-42D325702879}" presName="parentText" presStyleLbl="node1" presStyleIdx="1" presStyleCnt="4">
        <dgm:presLayoutVars>
          <dgm:chMax val="0"/>
          <dgm:bulletEnabled val="1"/>
        </dgm:presLayoutVars>
      </dgm:prSet>
      <dgm:spPr/>
    </dgm:pt>
    <dgm:pt modelId="{A20737E7-D499-4493-B282-F3A6A0C0B0EA}" type="pres">
      <dgm:prSet presAssocID="{4C965C19-CE7E-4F4A-9563-3620FF7920B8}" presName="spacer" presStyleCnt="0"/>
      <dgm:spPr/>
    </dgm:pt>
    <dgm:pt modelId="{08B1C16B-4FD2-4732-8182-63A6B1F3245D}" type="pres">
      <dgm:prSet presAssocID="{C3F49C3A-8D5D-47D2-849E-E45DE49DE45E}" presName="parentText" presStyleLbl="node1" presStyleIdx="2" presStyleCnt="4">
        <dgm:presLayoutVars>
          <dgm:chMax val="0"/>
          <dgm:bulletEnabled val="1"/>
        </dgm:presLayoutVars>
      </dgm:prSet>
      <dgm:spPr/>
    </dgm:pt>
    <dgm:pt modelId="{0BB9851F-4A8B-4674-8D4A-F32297372887}" type="pres">
      <dgm:prSet presAssocID="{C3F49C3A-8D5D-47D2-849E-E45DE49DE45E}" presName="childText" presStyleLbl="revTx" presStyleIdx="0" presStyleCnt="1">
        <dgm:presLayoutVars>
          <dgm:bulletEnabled val="1"/>
        </dgm:presLayoutVars>
      </dgm:prSet>
      <dgm:spPr/>
    </dgm:pt>
    <dgm:pt modelId="{CA3EA150-6381-4B9E-9291-492F33854B99}" type="pres">
      <dgm:prSet presAssocID="{94F13650-DA67-4F73-891B-DF6A2562712A}" presName="parentText" presStyleLbl="node1" presStyleIdx="3" presStyleCnt="4">
        <dgm:presLayoutVars>
          <dgm:chMax val="0"/>
          <dgm:bulletEnabled val="1"/>
        </dgm:presLayoutVars>
      </dgm:prSet>
      <dgm:spPr/>
    </dgm:pt>
  </dgm:ptLst>
  <dgm:cxnLst>
    <dgm:cxn modelId="{1D61020C-FBE3-4922-9F3E-B306E7188FE7}" type="presOf" srcId="{22F78C1B-EF1E-4A8C-92B2-C5A3295F1FD5}" destId="{81EA8337-8043-46F4-A0D4-DC858A318AD5}" srcOrd="0" destOrd="0" presId="urn:microsoft.com/office/officeart/2005/8/layout/vList2"/>
    <dgm:cxn modelId="{F36B6910-D963-4587-B779-95F3B244C04B}" srcId="{22F78C1B-EF1E-4A8C-92B2-C5A3295F1FD5}" destId="{F4B21F2D-98DB-4BC0-B6E3-42D325702879}" srcOrd="1" destOrd="0" parTransId="{DA24611E-7D93-4EF7-9942-542C0FF66BEB}" sibTransId="{4C965C19-CE7E-4F4A-9563-3620FF7920B8}"/>
    <dgm:cxn modelId="{120E8E20-2DF7-4979-927B-74A3112D1026}" srcId="{22F78C1B-EF1E-4A8C-92B2-C5A3295F1FD5}" destId="{94F13650-DA67-4F73-891B-DF6A2562712A}" srcOrd="3" destOrd="0" parTransId="{A451B5A8-69DC-4E77-9A71-C6230E5D6AD7}" sibTransId="{2C804C3A-B4BF-4AA5-80D8-76104C8958B3}"/>
    <dgm:cxn modelId="{4643B829-2C40-42AE-8F60-35E5ACCDC312}" type="presOf" srcId="{A90D74DC-07CD-4405-8667-8EF85638FCA6}" destId="{0BB9851F-4A8B-4674-8D4A-F32297372887}" srcOrd="0" destOrd="1" presId="urn:microsoft.com/office/officeart/2005/8/layout/vList2"/>
    <dgm:cxn modelId="{FF909B3B-8883-4AEC-96A6-8DD33B6F802C}" srcId="{C3F49C3A-8D5D-47D2-849E-E45DE49DE45E}" destId="{39CD2BF3-5FCC-47E4-A21C-F93D7AE848BC}" srcOrd="0" destOrd="0" parTransId="{8A047449-A0AE-4515-926A-095B7219ADD1}" sibTransId="{23592FFB-8BFB-4898-865D-C2CCD801D4F0}"/>
    <dgm:cxn modelId="{BB5A2D5B-B3BC-4CC5-A719-DB7109D32817}" type="presOf" srcId="{EC707008-0D5E-4962-A3FF-F8ACDB86A9E5}" destId="{0BB9851F-4A8B-4674-8D4A-F32297372887}" srcOrd="0" destOrd="2" presId="urn:microsoft.com/office/officeart/2005/8/layout/vList2"/>
    <dgm:cxn modelId="{5C42ED63-E32B-4CE3-AB19-D6B0F0A029A0}" type="presOf" srcId="{C3F49C3A-8D5D-47D2-849E-E45DE49DE45E}" destId="{08B1C16B-4FD2-4732-8182-63A6B1F3245D}" srcOrd="0" destOrd="0" presId="urn:microsoft.com/office/officeart/2005/8/layout/vList2"/>
    <dgm:cxn modelId="{2C989454-9D4B-48C7-8EA1-B52FC10E35A1}" type="presOf" srcId="{F4B21F2D-98DB-4BC0-B6E3-42D325702879}" destId="{2C94606A-A66A-4A9B-8996-C73243C6DBF3}" srcOrd="0" destOrd="0" presId="urn:microsoft.com/office/officeart/2005/8/layout/vList2"/>
    <dgm:cxn modelId="{13F5A759-A4A4-4051-9FD3-D778080DB1EF}" srcId="{C3F49C3A-8D5D-47D2-849E-E45DE49DE45E}" destId="{EC707008-0D5E-4962-A3FF-F8ACDB86A9E5}" srcOrd="2" destOrd="0" parTransId="{C51D59CF-920A-423D-9451-7037B0A18251}" sibTransId="{55E03E83-09B4-4907-9AED-F1BA60A0D32A}"/>
    <dgm:cxn modelId="{2B827A7A-229A-4082-9748-5B4FB55F64C9}" type="presOf" srcId="{94F13650-DA67-4F73-891B-DF6A2562712A}" destId="{CA3EA150-6381-4B9E-9291-492F33854B99}" srcOrd="0" destOrd="0" presId="urn:microsoft.com/office/officeart/2005/8/layout/vList2"/>
    <dgm:cxn modelId="{51EA0D86-51D9-4327-B793-43232641BBF3}" srcId="{C3F49C3A-8D5D-47D2-849E-E45DE49DE45E}" destId="{A90D74DC-07CD-4405-8667-8EF85638FCA6}" srcOrd="1" destOrd="0" parTransId="{DEB788B2-400D-4700-BB12-4B0291100F7D}" sibTransId="{269C716E-EB30-43C7-83B2-6E4DF9B2FB11}"/>
    <dgm:cxn modelId="{07EE818B-5E55-442C-95C9-D64B2AFEAC25}" srcId="{22F78C1B-EF1E-4A8C-92B2-C5A3295F1FD5}" destId="{C3F49C3A-8D5D-47D2-849E-E45DE49DE45E}" srcOrd="2" destOrd="0" parTransId="{63A78D43-D560-4F72-887D-A4F8B2825F05}" sibTransId="{B56828CD-4745-4219-8F6D-5A7E591D8A78}"/>
    <dgm:cxn modelId="{D276CCA6-4672-4BEB-8DCE-40BFD24A0C1B}" type="presOf" srcId="{833FFF6C-6E30-47AC-AF11-0A6E47408F75}" destId="{0BB9851F-4A8B-4674-8D4A-F32297372887}" srcOrd="0" destOrd="3" presId="urn:microsoft.com/office/officeart/2005/8/layout/vList2"/>
    <dgm:cxn modelId="{77E3ECAB-6F2D-419B-B539-795784CB46B6}" type="presOf" srcId="{B7969124-FBE9-4DB8-9253-D6F89137A943}" destId="{846B1C2F-1883-4532-94C4-71D010E3304C}" srcOrd="0" destOrd="0" presId="urn:microsoft.com/office/officeart/2005/8/layout/vList2"/>
    <dgm:cxn modelId="{4C20C8B9-0C2D-4602-A6C1-43EC96C35364}" type="presOf" srcId="{39CD2BF3-5FCC-47E4-A21C-F93D7AE848BC}" destId="{0BB9851F-4A8B-4674-8D4A-F32297372887}" srcOrd="0" destOrd="0" presId="urn:microsoft.com/office/officeart/2005/8/layout/vList2"/>
    <dgm:cxn modelId="{0EBE83D8-4399-492D-870D-30E815B8F60E}" srcId="{22F78C1B-EF1E-4A8C-92B2-C5A3295F1FD5}" destId="{B7969124-FBE9-4DB8-9253-D6F89137A943}" srcOrd="0" destOrd="0" parTransId="{37503DA3-C1AE-4034-82D8-66E65AE32743}" sibTransId="{5C712BDB-3E7C-48CC-B46B-0BC69903EF1F}"/>
    <dgm:cxn modelId="{EEA91CE5-F0C4-4A72-9204-0412FC4BBA3A}" srcId="{C3F49C3A-8D5D-47D2-849E-E45DE49DE45E}" destId="{833FFF6C-6E30-47AC-AF11-0A6E47408F75}" srcOrd="3" destOrd="0" parTransId="{F763B306-9734-46E5-B07C-5F9837618FEB}" sibTransId="{80FB17D3-A060-4657-99E3-0297FD00682A}"/>
    <dgm:cxn modelId="{E5B9A932-0EF3-48BC-BAB5-8D170306F96E}" type="presParOf" srcId="{81EA8337-8043-46F4-A0D4-DC858A318AD5}" destId="{846B1C2F-1883-4532-94C4-71D010E3304C}" srcOrd="0" destOrd="0" presId="urn:microsoft.com/office/officeart/2005/8/layout/vList2"/>
    <dgm:cxn modelId="{4DD68C6D-3F71-4748-AE6F-199A3E6D67EF}" type="presParOf" srcId="{81EA8337-8043-46F4-A0D4-DC858A318AD5}" destId="{B30EE073-7C02-4C13-9D12-2DE89B069471}" srcOrd="1" destOrd="0" presId="urn:microsoft.com/office/officeart/2005/8/layout/vList2"/>
    <dgm:cxn modelId="{B9C2327C-4F7F-4525-9BF2-D0DD69A5CA4A}" type="presParOf" srcId="{81EA8337-8043-46F4-A0D4-DC858A318AD5}" destId="{2C94606A-A66A-4A9B-8996-C73243C6DBF3}" srcOrd="2" destOrd="0" presId="urn:microsoft.com/office/officeart/2005/8/layout/vList2"/>
    <dgm:cxn modelId="{17049DA2-2557-43AF-9F02-65A78EDC8944}" type="presParOf" srcId="{81EA8337-8043-46F4-A0D4-DC858A318AD5}" destId="{A20737E7-D499-4493-B282-F3A6A0C0B0EA}" srcOrd="3" destOrd="0" presId="urn:microsoft.com/office/officeart/2005/8/layout/vList2"/>
    <dgm:cxn modelId="{D72FD703-F58C-410E-9CAD-C3A99B44B841}" type="presParOf" srcId="{81EA8337-8043-46F4-A0D4-DC858A318AD5}" destId="{08B1C16B-4FD2-4732-8182-63A6B1F3245D}" srcOrd="4" destOrd="0" presId="urn:microsoft.com/office/officeart/2005/8/layout/vList2"/>
    <dgm:cxn modelId="{0CDECDCF-788B-4958-90F2-F1DC992EA35C}" type="presParOf" srcId="{81EA8337-8043-46F4-A0D4-DC858A318AD5}" destId="{0BB9851F-4A8B-4674-8D4A-F32297372887}" srcOrd="5" destOrd="0" presId="urn:microsoft.com/office/officeart/2005/8/layout/vList2"/>
    <dgm:cxn modelId="{72BD6B73-00C7-4700-BDBB-A1D255B89D13}" type="presParOf" srcId="{81EA8337-8043-46F4-A0D4-DC858A318AD5}" destId="{CA3EA150-6381-4B9E-9291-492F33854B99}"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9BA351D-7EF0-4A04-8087-C2B4FB4DF853}" type="doc">
      <dgm:prSet loTypeId="urn:microsoft.com/office/officeart/2005/8/layout/vList5" loCatId="list" qsTypeId="urn:microsoft.com/office/officeart/2005/8/quickstyle/simple4" qsCatId="simple" csTypeId="urn:microsoft.com/office/officeart/2005/8/colors/accent2_2" csCatId="accent2" phldr="1"/>
      <dgm:spPr/>
      <dgm:t>
        <a:bodyPr/>
        <a:lstStyle/>
        <a:p>
          <a:endParaRPr lang="en-US"/>
        </a:p>
      </dgm:t>
    </dgm:pt>
    <dgm:pt modelId="{51E57EBF-3A1F-4AC2-9153-5E4CD79BC1D1}">
      <dgm:prSet/>
      <dgm:spPr/>
      <dgm:t>
        <a:bodyPr/>
        <a:lstStyle/>
        <a:p>
          <a:r>
            <a:rPr lang="en-US"/>
            <a:t>Energy Storage Systems</a:t>
          </a:r>
        </a:p>
      </dgm:t>
    </dgm:pt>
    <dgm:pt modelId="{7B3508B1-1BFF-48AA-9F5A-C28A0EE7EB4B}" type="parTrans" cxnId="{BB0E938D-0367-4682-82BC-7BD9566C7CEC}">
      <dgm:prSet/>
      <dgm:spPr/>
      <dgm:t>
        <a:bodyPr/>
        <a:lstStyle/>
        <a:p>
          <a:endParaRPr lang="en-US"/>
        </a:p>
      </dgm:t>
    </dgm:pt>
    <dgm:pt modelId="{C79A9B3B-164A-4EFE-9ADC-DF0E99C93D3A}" type="sibTrans" cxnId="{BB0E938D-0367-4682-82BC-7BD9566C7CEC}">
      <dgm:prSet/>
      <dgm:spPr/>
      <dgm:t>
        <a:bodyPr/>
        <a:lstStyle/>
        <a:p>
          <a:endParaRPr lang="en-US"/>
        </a:p>
      </dgm:t>
    </dgm:pt>
    <dgm:pt modelId="{4C596470-6E38-4272-9B56-32F6FC74AB2B}">
      <dgm:prSet/>
      <dgm:spPr/>
      <dgm:t>
        <a:bodyPr/>
        <a:lstStyle/>
        <a:p>
          <a:r>
            <a:rPr lang="en-US"/>
            <a:t>Electric Vehicles</a:t>
          </a:r>
        </a:p>
      </dgm:t>
    </dgm:pt>
    <dgm:pt modelId="{CACD7E45-88C0-4A32-9AD3-2C4D510D7C8F}" type="parTrans" cxnId="{E2597A54-FEA3-4C53-A757-E7C4B0CD756A}">
      <dgm:prSet/>
      <dgm:spPr/>
      <dgm:t>
        <a:bodyPr/>
        <a:lstStyle/>
        <a:p>
          <a:endParaRPr lang="en-US"/>
        </a:p>
      </dgm:t>
    </dgm:pt>
    <dgm:pt modelId="{128C9E34-3CD7-4057-909E-CFAE3661D1FE}" type="sibTrans" cxnId="{E2597A54-FEA3-4C53-A757-E7C4B0CD756A}">
      <dgm:prSet/>
      <dgm:spPr/>
      <dgm:t>
        <a:bodyPr/>
        <a:lstStyle/>
        <a:p>
          <a:endParaRPr lang="en-US"/>
        </a:p>
      </dgm:t>
    </dgm:pt>
    <dgm:pt modelId="{982332C7-BAC3-4F72-8D94-BA116EF21934}">
      <dgm:prSet/>
      <dgm:spPr/>
      <dgm:t>
        <a:bodyPr/>
        <a:lstStyle/>
        <a:p>
          <a:r>
            <a:rPr lang="en-US"/>
            <a:t>Micro-mobility</a:t>
          </a:r>
        </a:p>
      </dgm:t>
    </dgm:pt>
    <dgm:pt modelId="{EFA2D327-D1FA-4B56-AFD6-AE08DEF25B46}" type="parTrans" cxnId="{1A45E1D4-BFFD-4287-A2EE-AE1AFB1CEF3F}">
      <dgm:prSet/>
      <dgm:spPr/>
      <dgm:t>
        <a:bodyPr/>
        <a:lstStyle/>
        <a:p>
          <a:endParaRPr lang="en-US"/>
        </a:p>
      </dgm:t>
    </dgm:pt>
    <dgm:pt modelId="{7AC025A1-5B82-471F-96AF-FF2C32A67CFB}" type="sibTrans" cxnId="{1A45E1D4-BFFD-4287-A2EE-AE1AFB1CEF3F}">
      <dgm:prSet/>
      <dgm:spPr/>
      <dgm:t>
        <a:bodyPr/>
        <a:lstStyle/>
        <a:p>
          <a:endParaRPr lang="en-US"/>
        </a:p>
      </dgm:t>
    </dgm:pt>
    <dgm:pt modelId="{55D3AB70-548B-8649-BBD1-E8B90A89CA87}">
      <dgm:prSet/>
      <dgm:spPr/>
      <dgm:t>
        <a:bodyPr/>
        <a:lstStyle/>
        <a:p>
          <a:r>
            <a:rPr lang="en-US"/>
            <a:t>Consumer Products</a:t>
          </a:r>
        </a:p>
      </dgm:t>
    </dgm:pt>
    <dgm:pt modelId="{3B81AB8C-DE81-0942-8ECF-2FD92952D718}" type="parTrans" cxnId="{91DBEDD7-1C2E-2441-BADD-EA63FE281412}">
      <dgm:prSet/>
      <dgm:spPr/>
      <dgm:t>
        <a:bodyPr/>
        <a:lstStyle/>
        <a:p>
          <a:endParaRPr lang="en-US"/>
        </a:p>
      </dgm:t>
    </dgm:pt>
    <dgm:pt modelId="{2A9E595D-A510-B34C-A435-D256B682679D}" type="sibTrans" cxnId="{91DBEDD7-1C2E-2441-BADD-EA63FE281412}">
      <dgm:prSet/>
      <dgm:spPr/>
      <dgm:t>
        <a:bodyPr/>
        <a:lstStyle/>
        <a:p>
          <a:endParaRPr lang="en-US"/>
        </a:p>
      </dgm:t>
    </dgm:pt>
    <dgm:pt modelId="{139AC23F-18E5-FA44-802E-87AFF8B20664}" type="pres">
      <dgm:prSet presAssocID="{A9BA351D-7EF0-4A04-8087-C2B4FB4DF853}" presName="Name0" presStyleCnt="0">
        <dgm:presLayoutVars>
          <dgm:dir/>
          <dgm:animLvl val="lvl"/>
          <dgm:resizeHandles val="exact"/>
        </dgm:presLayoutVars>
      </dgm:prSet>
      <dgm:spPr/>
    </dgm:pt>
    <dgm:pt modelId="{A9E7D29D-23FB-6146-B70A-CE40BCCC5D8B}" type="pres">
      <dgm:prSet presAssocID="{51E57EBF-3A1F-4AC2-9153-5E4CD79BC1D1}" presName="linNode" presStyleCnt="0"/>
      <dgm:spPr/>
    </dgm:pt>
    <dgm:pt modelId="{7AB7ECFD-93BC-7242-A17B-9AC443C19219}" type="pres">
      <dgm:prSet presAssocID="{51E57EBF-3A1F-4AC2-9153-5E4CD79BC1D1}" presName="parentText" presStyleLbl="node1" presStyleIdx="0" presStyleCnt="4">
        <dgm:presLayoutVars>
          <dgm:chMax val="1"/>
          <dgm:bulletEnabled val="1"/>
        </dgm:presLayoutVars>
      </dgm:prSet>
      <dgm:spPr/>
    </dgm:pt>
    <dgm:pt modelId="{D6DD3D95-F9B4-154E-9262-6A633771FB75}" type="pres">
      <dgm:prSet presAssocID="{C79A9B3B-164A-4EFE-9ADC-DF0E99C93D3A}" presName="sp" presStyleCnt="0"/>
      <dgm:spPr/>
    </dgm:pt>
    <dgm:pt modelId="{227EC607-9D22-ED4C-B2B8-2A76B9BC6DD3}" type="pres">
      <dgm:prSet presAssocID="{4C596470-6E38-4272-9B56-32F6FC74AB2B}" presName="linNode" presStyleCnt="0"/>
      <dgm:spPr/>
    </dgm:pt>
    <dgm:pt modelId="{5C1634ED-A861-094D-A221-B31D3EDF0E00}" type="pres">
      <dgm:prSet presAssocID="{4C596470-6E38-4272-9B56-32F6FC74AB2B}" presName="parentText" presStyleLbl="node1" presStyleIdx="1" presStyleCnt="4">
        <dgm:presLayoutVars>
          <dgm:chMax val="1"/>
          <dgm:bulletEnabled val="1"/>
        </dgm:presLayoutVars>
      </dgm:prSet>
      <dgm:spPr/>
    </dgm:pt>
    <dgm:pt modelId="{133409F4-8A36-DB41-82B9-7AF79184D7D2}" type="pres">
      <dgm:prSet presAssocID="{128C9E34-3CD7-4057-909E-CFAE3661D1FE}" presName="sp" presStyleCnt="0"/>
      <dgm:spPr/>
    </dgm:pt>
    <dgm:pt modelId="{37D787E4-0E14-CC42-BFE9-81B863C82D23}" type="pres">
      <dgm:prSet presAssocID="{982332C7-BAC3-4F72-8D94-BA116EF21934}" presName="linNode" presStyleCnt="0"/>
      <dgm:spPr/>
    </dgm:pt>
    <dgm:pt modelId="{2249B2EE-FE1F-AE48-94A2-61ADF432D785}" type="pres">
      <dgm:prSet presAssocID="{982332C7-BAC3-4F72-8D94-BA116EF21934}" presName="parentText" presStyleLbl="node1" presStyleIdx="2" presStyleCnt="4">
        <dgm:presLayoutVars>
          <dgm:chMax val="1"/>
          <dgm:bulletEnabled val="1"/>
        </dgm:presLayoutVars>
      </dgm:prSet>
      <dgm:spPr/>
    </dgm:pt>
    <dgm:pt modelId="{9B6312F7-D49B-7F4C-86E8-FE4EF06AC0D9}" type="pres">
      <dgm:prSet presAssocID="{7AC025A1-5B82-471F-96AF-FF2C32A67CFB}" presName="sp" presStyleCnt="0"/>
      <dgm:spPr/>
    </dgm:pt>
    <dgm:pt modelId="{07696B50-D5C7-9146-B380-0C892F02292F}" type="pres">
      <dgm:prSet presAssocID="{55D3AB70-548B-8649-BBD1-E8B90A89CA87}" presName="linNode" presStyleCnt="0"/>
      <dgm:spPr/>
    </dgm:pt>
    <dgm:pt modelId="{A64C48DB-63FA-1D46-978D-2C1B29851DF5}" type="pres">
      <dgm:prSet presAssocID="{55D3AB70-548B-8649-BBD1-E8B90A89CA87}" presName="parentText" presStyleLbl="node1" presStyleIdx="3" presStyleCnt="4">
        <dgm:presLayoutVars>
          <dgm:chMax val="1"/>
          <dgm:bulletEnabled val="1"/>
        </dgm:presLayoutVars>
      </dgm:prSet>
      <dgm:spPr/>
    </dgm:pt>
  </dgm:ptLst>
  <dgm:cxnLst>
    <dgm:cxn modelId="{B5C53E3C-3D7E-AB48-A0F3-A11133EB0204}" type="presOf" srcId="{51E57EBF-3A1F-4AC2-9153-5E4CD79BC1D1}" destId="{7AB7ECFD-93BC-7242-A17B-9AC443C19219}" srcOrd="0" destOrd="0" presId="urn:microsoft.com/office/officeart/2005/8/layout/vList5"/>
    <dgm:cxn modelId="{0F12E161-51AC-9842-9F11-D68A35472D1F}" type="presOf" srcId="{55D3AB70-548B-8649-BBD1-E8B90A89CA87}" destId="{A64C48DB-63FA-1D46-978D-2C1B29851DF5}" srcOrd="0" destOrd="0" presId="urn:microsoft.com/office/officeart/2005/8/layout/vList5"/>
    <dgm:cxn modelId="{E2597A54-FEA3-4C53-A757-E7C4B0CD756A}" srcId="{A9BA351D-7EF0-4A04-8087-C2B4FB4DF853}" destId="{4C596470-6E38-4272-9B56-32F6FC74AB2B}" srcOrd="1" destOrd="0" parTransId="{CACD7E45-88C0-4A32-9AD3-2C4D510D7C8F}" sibTransId="{128C9E34-3CD7-4057-909E-CFAE3661D1FE}"/>
    <dgm:cxn modelId="{325CC47F-34D7-9A41-8A03-BCE931DCB095}" type="presOf" srcId="{4C596470-6E38-4272-9B56-32F6FC74AB2B}" destId="{5C1634ED-A861-094D-A221-B31D3EDF0E00}" srcOrd="0" destOrd="0" presId="urn:microsoft.com/office/officeart/2005/8/layout/vList5"/>
    <dgm:cxn modelId="{BB0E938D-0367-4682-82BC-7BD9566C7CEC}" srcId="{A9BA351D-7EF0-4A04-8087-C2B4FB4DF853}" destId="{51E57EBF-3A1F-4AC2-9153-5E4CD79BC1D1}" srcOrd="0" destOrd="0" parTransId="{7B3508B1-1BFF-48AA-9F5A-C28A0EE7EB4B}" sibTransId="{C79A9B3B-164A-4EFE-9ADC-DF0E99C93D3A}"/>
    <dgm:cxn modelId="{F536F29C-4DAF-D848-BDF4-21404B98CE6B}" type="presOf" srcId="{A9BA351D-7EF0-4A04-8087-C2B4FB4DF853}" destId="{139AC23F-18E5-FA44-802E-87AFF8B20664}" srcOrd="0" destOrd="0" presId="urn:microsoft.com/office/officeart/2005/8/layout/vList5"/>
    <dgm:cxn modelId="{E7F189B0-3D44-E54F-A615-3F056CAD25CD}" type="presOf" srcId="{982332C7-BAC3-4F72-8D94-BA116EF21934}" destId="{2249B2EE-FE1F-AE48-94A2-61ADF432D785}" srcOrd="0" destOrd="0" presId="urn:microsoft.com/office/officeart/2005/8/layout/vList5"/>
    <dgm:cxn modelId="{1A45E1D4-BFFD-4287-A2EE-AE1AFB1CEF3F}" srcId="{A9BA351D-7EF0-4A04-8087-C2B4FB4DF853}" destId="{982332C7-BAC3-4F72-8D94-BA116EF21934}" srcOrd="2" destOrd="0" parTransId="{EFA2D327-D1FA-4B56-AFD6-AE08DEF25B46}" sibTransId="{7AC025A1-5B82-471F-96AF-FF2C32A67CFB}"/>
    <dgm:cxn modelId="{91DBEDD7-1C2E-2441-BADD-EA63FE281412}" srcId="{A9BA351D-7EF0-4A04-8087-C2B4FB4DF853}" destId="{55D3AB70-548B-8649-BBD1-E8B90A89CA87}" srcOrd="3" destOrd="0" parTransId="{3B81AB8C-DE81-0942-8ECF-2FD92952D718}" sibTransId="{2A9E595D-A510-B34C-A435-D256B682679D}"/>
    <dgm:cxn modelId="{F399A7EE-245A-AA47-9A9D-25F2D8348CA3}" type="presParOf" srcId="{139AC23F-18E5-FA44-802E-87AFF8B20664}" destId="{A9E7D29D-23FB-6146-B70A-CE40BCCC5D8B}" srcOrd="0" destOrd="0" presId="urn:microsoft.com/office/officeart/2005/8/layout/vList5"/>
    <dgm:cxn modelId="{E2C623DC-DA62-384A-9AD6-47356AD7DC51}" type="presParOf" srcId="{A9E7D29D-23FB-6146-B70A-CE40BCCC5D8B}" destId="{7AB7ECFD-93BC-7242-A17B-9AC443C19219}" srcOrd="0" destOrd="0" presId="urn:microsoft.com/office/officeart/2005/8/layout/vList5"/>
    <dgm:cxn modelId="{76BA69CD-EAA3-C643-BAC7-AC01A913ECE5}" type="presParOf" srcId="{139AC23F-18E5-FA44-802E-87AFF8B20664}" destId="{D6DD3D95-F9B4-154E-9262-6A633771FB75}" srcOrd="1" destOrd="0" presId="urn:microsoft.com/office/officeart/2005/8/layout/vList5"/>
    <dgm:cxn modelId="{6F9A9283-7F2B-4D4E-95C8-DC8EA367B6EA}" type="presParOf" srcId="{139AC23F-18E5-FA44-802E-87AFF8B20664}" destId="{227EC607-9D22-ED4C-B2B8-2A76B9BC6DD3}" srcOrd="2" destOrd="0" presId="urn:microsoft.com/office/officeart/2005/8/layout/vList5"/>
    <dgm:cxn modelId="{E43EBF06-8AA3-F644-AE0C-AB386D16C0A6}" type="presParOf" srcId="{227EC607-9D22-ED4C-B2B8-2A76B9BC6DD3}" destId="{5C1634ED-A861-094D-A221-B31D3EDF0E00}" srcOrd="0" destOrd="0" presId="urn:microsoft.com/office/officeart/2005/8/layout/vList5"/>
    <dgm:cxn modelId="{81E6DBBA-C967-0D42-AB64-FDE0AF0BA439}" type="presParOf" srcId="{139AC23F-18E5-FA44-802E-87AFF8B20664}" destId="{133409F4-8A36-DB41-82B9-7AF79184D7D2}" srcOrd="3" destOrd="0" presId="urn:microsoft.com/office/officeart/2005/8/layout/vList5"/>
    <dgm:cxn modelId="{E9F0B757-6FD7-A44F-801A-67D5686B6D8C}" type="presParOf" srcId="{139AC23F-18E5-FA44-802E-87AFF8B20664}" destId="{37D787E4-0E14-CC42-BFE9-81B863C82D23}" srcOrd="4" destOrd="0" presId="urn:microsoft.com/office/officeart/2005/8/layout/vList5"/>
    <dgm:cxn modelId="{EF239558-7834-7F40-906E-3598FDC81B2D}" type="presParOf" srcId="{37D787E4-0E14-CC42-BFE9-81B863C82D23}" destId="{2249B2EE-FE1F-AE48-94A2-61ADF432D785}" srcOrd="0" destOrd="0" presId="urn:microsoft.com/office/officeart/2005/8/layout/vList5"/>
    <dgm:cxn modelId="{B1D374E2-8EBB-4942-AEB1-6F1FDE7C7562}" type="presParOf" srcId="{139AC23F-18E5-FA44-802E-87AFF8B20664}" destId="{9B6312F7-D49B-7F4C-86E8-FE4EF06AC0D9}" srcOrd="5" destOrd="0" presId="urn:microsoft.com/office/officeart/2005/8/layout/vList5"/>
    <dgm:cxn modelId="{9536DAA6-21E9-1A4A-B7D6-C768408253B5}" type="presParOf" srcId="{139AC23F-18E5-FA44-802E-87AFF8B20664}" destId="{07696B50-D5C7-9146-B380-0C892F02292F}" srcOrd="6" destOrd="0" presId="urn:microsoft.com/office/officeart/2005/8/layout/vList5"/>
    <dgm:cxn modelId="{61CBCC03-6614-2740-93E6-C50CF4CF7270}" type="presParOf" srcId="{07696B50-D5C7-9146-B380-0C892F02292F}" destId="{A64C48DB-63FA-1D46-978D-2C1B29851DF5}"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91F1F1-71F8-43E0-A49F-327D5977562A}">
      <dsp:nvSpPr>
        <dsp:cNvPr id="0" name=""/>
        <dsp:cNvSpPr/>
      </dsp:nvSpPr>
      <dsp:spPr>
        <a:xfrm>
          <a:off x="0" y="482"/>
          <a:ext cx="5964025" cy="8049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a:latin typeface="Geography"/>
            </a:rPr>
            <a:t>Non-rechargeable Batteries (Alkaline)</a:t>
          </a:r>
          <a:endParaRPr lang="en-US" sz="2400" kern="1200">
            <a:latin typeface="Geography"/>
          </a:endParaRPr>
        </a:p>
      </dsp:txBody>
      <dsp:txXfrm>
        <a:off x="39295" y="39777"/>
        <a:ext cx="5885435" cy="726370"/>
      </dsp:txXfrm>
    </dsp:sp>
    <dsp:sp modelId="{C707BEB7-1B76-431D-ACBA-5F73DF3FDF5E}">
      <dsp:nvSpPr>
        <dsp:cNvPr id="0" name=""/>
        <dsp:cNvSpPr/>
      </dsp:nvSpPr>
      <dsp:spPr>
        <a:xfrm>
          <a:off x="0" y="805442"/>
          <a:ext cx="5964025" cy="13128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9358"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en-US" sz="2000" kern="1200">
              <a:latin typeface="Geography"/>
            </a:rPr>
            <a:t>Stable, no significant energetic releases.</a:t>
          </a:r>
        </a:p>
        <a:p>
          <a:pPr marL="228600" lvl="1" indent="-228600" algn="l" defTabSz="889000">
            <a:lnSpc>
              <a:spcPct val="90000"/>
            </a:lnSpc>
            <a:spcBef>
              <a:spcPct val="0"/>
            </a:spcBef>
            <a:spcAft>
              <a:spcPct val="20000"/>
            </a:spcAft>
            <a:buChar char="•"/>
          </a:pPr>
          <a:r>
            <a:rPr lang="en-US" sz="2000" kern="1200">
              <a:latin typeface="Geography"/>
            </a:rPr>
            <a:t>Consistent energy, long-term power, but loses strength over time. </a:t>
          </a:r>
        </a:p>
        <a:p>
          <a:pPr marL="228600" lvl="1" indent="-228600" algn="l" defTabSz="889000">
            <a:lnSpc>
              <a:spcPct val="90000"/>
            </a:lnSpc>
            <a:spcBef>
              <a:spcPct val="0"/>
            </a:spcBef>
            <a:spcAft>
              <a:spcPct val="20000"/>
            </a:spcAft>
            <a:buChar char="•"/>
          </a:pPr>
          <a:r>
            <a:rPr lang="en-US" sz="2000" kern="1200">
              <a:latin typeface="Geography"/>
            </a:rPr>
            <a:t>Long shelf life.</a:t>
          </a:r>
        </a:p>
      </dsp:txBody>
      <dsp:txXfrm>
        <a:off x="0" y="805442"/>
        <a:ext cx="5964025" cy="1312897"/>
      </dsp:txXfrm>
    </dsp:sp>
    <dsp:sp modelId="{24F505BD-2795-47BB-A0AE-E77D9326EEE9}">
      <dsp:nvSpPr>
        <dsp:cNvPr id="0" name=""/>
        <dsp:cNvSpPr/>
      </dsp:nvSpPr>
      <dsp:spPr>
        <a:xfrm>
          <a:off x="0" y="2118340"/>
          <a:ext cx="5964025" cy="8049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a:latin typeface="Geography"/>
            </a:rPr>
            <a:t>Non-rechargeable Batteries (Lithium Metal)</a:t>
          </a:r>
          <a:endParaRPr lang="en-US" sz="2400" kern="1200">
            <a:latin typeface="Geography"/>
          </a:endParaRPr>
        </a:p>
      </dsp:txBody>
      <dsp:txXfrm>
        <a:off x="39295" y="2157635"/>
        <a:ext cx="5885435" cy="726370"/>
      </dsp:txXfrm>
    </dsp:sp>
    <dsp:sp modelId="{F674942E-8A9F-4B57-95A1-83E751EFAF61}">
      <dsp:nvSpPr>
        <dsp:cNvPr id="0" name=""/>
        <dsp:cNvSpPr/>
      </dsp:nvSpPr>
      <dsp:spPr>
        <a:xfrm>
          <a:off x="0" y="2923300"/>
          <a:ext cx="5964025" cy="16021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9358"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en-US" sz="2000" kern="1200">
              <a:latin typeface="Geography"/>
            </a:rPr>
            <a:t>Stable, large energy density.</a:t>
          </a:r>
        </a:p>
        <a:p>
          <a:pPr marL="228600" lvl="1" indent="-228600" algn="l" defTabSz="889000">
            <a:lnSpc>
              <a:spcPct val="90000"/>
            </a:lnSpc>
            <a:spcBef>
              <a:spcPct val="0"/>
            </a:spcBef>
            <a:spcAft>
              <a:spcPct val="20000"/>
            </a:spcAft>
            <a:buChar char="•"/>
          </a:pPr>
          <a:r>
            <a:rPr lang="en-US" sz="2000" kern="1200">
              <a:latin typeface="Geography"/>
            </a:rPr>
            <a:t>Can provide strong energy surges even after a period of low discharge</a:t>
          </a:r>
        </a:p>
        <a:p>
          <a:pPr marL="228600" lvl="1" indent="-228600" algn="l" defTabSz="889000">
            <a:lnSpc>
              <a:spcPct val="90000"/>
            </a:lnSpc>
            <a:spcBef>
              <a:spcPct val="0"/>
            </a:spcBef>
            <a:spcAft>
              <a:spcPct val="20000"/>
            </a:spcAft>
            <a:buChar char="•"/>
          </a:pPr>
          <a:r>
            <a:rPr lang="en-US" sz="2000" kern="1200">
              <a:latin typeface="Geography"/>
            </a:rPr>
            <a:t>Lithium metal found inside is </a:t>
          </a:r>
          <a:r>
            <a:rPr lang="en-US" sz="2000" b="1" u="sng" kern="1200">
              <a:latin typeface="Geography"/>
            </a:rPr>
            <a:t>extremely water reactive </a:t>
          </a:r>
          <a:endParaRPr lang="en-US" sz="2000" kern="1200">
            <a:latin typeface="Geography"/>
          </a:endParaRPr>
        </a:p>
      </dsp:txBody>
      <dsp:txXfrm>
        <a:off x="0" y="2923300"/>
        <a:ext cx="5964025" cy="16021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BA4275-74E4-429A-A4B6-F7FAD00010A0}">
      <dsp:nvSpPr>
        <dsp:cNvPr id="0" name=""/>
        <dsp:cNvSpPr/>
      </dsp:nvSpPr>
      <dsp:spPr>
        <a:xfrm>
          <a:off x="0" y="3968"/>
          <a:ext cx="5964025" cy="939494"/>
        </a:xfrm>
        <a:prstGeom prst="roundRect">
          <a:avLst/>
        </a:prstGeom>
        <a:solidFill>
          <a:srgbClr val="4F81B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latin typeface="Geography"/>
            </a:rPr>
            <a:t>Lead Acid Batteries</a:t>
          </a:r>
        </a:p>
      </dsp:txBody>
      <dsp:txXfrm>
        <a:off x="45862" y="49830"/>
        <a:ext cx="5872301" cy="847770"/>
      </dsp:txXfrm>
    </dsp:sp>
    <dsp:sp modelId="{41D163E2-6973-4178-835A-B5D707966107}">
      <dsp:nvSpPr>
        <dsp:cNvPr id="0" name=""/>
        <dsp:cNvSpPr/>
      </dsp:nvSpPr>
      <dsp:spPr>
        <a:xfrm>
          <a:off x="0" y="943463"/>
          <a:ext cx="5964025" cy="1288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9358"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en-US" sz="2000" kern="1200">
              <a:latin typeface="Geography"/>
            </a:rPr>
            <a:t>Stable, low energy density</a:t>
          </a:r>
        </a:p>
        <a:p>
          <a:pPr marL="228600" lvl="1" indent="-228600" algn="l" defTabSz="889000">
            <a:lnSpc>
              <a:spcPct val="90000"/>
            </a:lnSpc>
            <a:spcBef>
              <a:spcPct val="0"/>
            </a:spcBef>
            <a:spcAft>
              <a:spcPct val="20000"/>
            </a:spcAft>
            <a:buChar char="•"/>
          </a:pPr>
          <a:r>
            <a:rPr lang="en-US" sz="2000" kern="1200">
              <a:latin typeface="Geography"/>
            </a:rPr>
            <a:t>Contains lead and sulfuric acid</a:t>
          </a:r>
        </a:p>
        <a:p>
          <a:pPr marL="228600" lvl="1" indent="-228600" algn="l" defTabSz="889000">
            <a:lnSpc>
              <a:spcPct val="90000"/>
            </a:lnSpc>
            <a:spcBef>
              <a:spcPct val="0"/>
            </a:spcBef>
            <a:spcAft>
              <a:spcPct val="20000"/>
            </a:spcAft>
            <a:buChar char="•"/>
          </a:pPr>
          <a:r>
            <a:rPr lang="en-US" sz="2000" kern="1200">
              <a:latin typeface="Geography"/>
            </a:rPr>
            <a:t>Risk of explosion due to oxygen and hydrogen generation during charging</a:t>
          </a:r>
        </a:p>
      </dsp:txBody>
      <dsp:txXfrm>
        <a:off x="0" y="943463"/>
        <a:ext cx="5964025" cy="1288831"/>
      </dsp:txXfrm>
    </dsp:sp>
    <dsp:sp modelId="{2097E249-77F3-42E5-BE4B-B9BDC47D35DC}">
      <dsp:nvSpPr>
        <dsp:cNvPr id="0" name=""/>
        <dsp:cNvSpPr/>
      </dsp:nvSpPr>
      <dsp:spPr>
        <a:xfrm>
          <a:off x="0" y="2232295"/>
          <a:ext cx="5964025" cy="93949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latin typeface="Geography"/>
            </a:rPr>
            <a:t>Nickel Cadmium (NiCad)/Nickel Metal Hydride (NiMH) Batteries</a:t>
          </a:r>
        </a:p>
      </dsp:txBody>
      <dsp:txXfrm>
        <a:off x="45862" y="2278157"/>
        <a:ext cx="5872301" cy="847770"/>
      </dsp:txXfrm>
    </dsp:sp>
    <dsp:sp modelId="{606A780C-5736-4F7B-B53C-1B885C005C84}">
      <dsp:nvSpPr>
        <dsp:cNvPr id="0" name=""/>
        <dsp:cNvSpPr/>
      </dsp:nvSpPr>
      <dsp:spPr>
        <a:xfrm>
          <a:off x="0" y="3171789"/>
          <a:ext cx="5964025" cy="1350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9358"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en-US" sz="2000" kern="1200">
              <a:latin typeface="Geography"/>
            </a:rPr>
            <a:t>Rechargeable and stable</a:t>
          </a:r>
        </a:p>
        <a:p>
          <a:pPr marL="228600" lvl="1" indent="-228600" algn="l" defTabSz="889000">
            <a:lnSpc>
              <a:spcPct val="90000"/>
            </a:lnSpc>
            <a:spcBef>
              <a:spcPct val="0"/>
            </a:spcBef>
            <a:spcAft>
              <a:spcPct val="20000"/>
            </a:spcAft>
            <a:buChar char="•"/>
          </a:pPr>
          <a:r>
            <a:rPr lang="en-US" sz="2000" kern="1200">
              <a:latin typeface="Geography"/>
            </a:rPr>
            <a:t>Suffers from “memory effect”</a:t>
          </a:r>
        </a:p>
        <a:p>
          <a:pPr marL="228600" lvl="1" indent="-228600" algn="l" defTabSz="889000">
            <a:lnSpc>
              <a:spcPct val="90000"/>
            </a:lnSpc>
            <a:spcBef>
              <a:spcPct val="0"/>
            </a:spcBef>
            <a:spcAft>
              <a:spcPct val="20000"/>
            </a:spcAft>
            <a:buChar char="•"/>
          </a:pPr>
          <a:r>
            <a:rPr lang="en-US" sz="2000" kern="1200">
              <a:latin typeface="Geography"/>
            </a:rPr>
            <a:t>Can be smothered (METAL-X, sand, etc.)</a:t>
          </a:r>
        </a:p>
        <a:p>
          <a:pPr marL="228600" lvl="1" indent="-228600" algn="l" defTabSz="889000">
            <a:lnSpc>
              <a:spcPct val="90000"/>
            </a:lnSpc>
            <a:spcBef>
              <a:spcPct val="0"/>
            </a:spcBef>
            <a:spcAft>
              <a:spcPct val="20000"/>
            </a:spcAft>
            <a:buChar char="•"/>
          </a:pPr>
          <a:r>
            <a:rPr lang="en-US" sz="2000" kern="1200">
              <a:latin typeface="Geography"/>
            </a:rPr>
            <a:t>Water application can cause hydrogen gas release</a:t>
          </a:r>
        </a:p>
      </dsp:txBody>
      <dsp:txXfrm>
        <a:off x="0" y="3171789"/>
        <a:ext cx="5964025" cy="13502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6B1C2F-1883-4532-94C4-71D010E3304C}">
      <dsp:nvSpPr>
        <dsp:cNvPr id="0" name=""/>
        <dsp:cNvSpPr/>
      </dsp:nvSpPr>
      <dsp:spPr>
        <a:xfrm>
          <a:off x="0" y="67825"/>
          <a:ext cx="5964025" cy="794503"/>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Toxic gas release </a:t>
          </a:r>
          <a:r>
            <a:rPr lang="en-US" sz="2000" kern="1200">
              <a:latin typeface="Calibri" panose="020F0502020204030204" pitchFamily="34" charset="0"/>
              <a:cs typeface="Calibri" panose="020F0502020204030204" pitchFamily="34" charset="0"/>
            </a:rPr>
            <a:t>→</a:t>
          </a:r>
          <a:r>
            <a:rPr lang="en-US" sz="2000" kern="1200"/>
            <a:t> hazardous atmosphere</a:t>
          </a:r>
        </a:p>
      </dsp:txBody>
      <dsp:txXfrm>
        <a:off x="38784" y="106609"/>
        <a:ext cx="5886457" cy="716935"/>
      </dsp:txXfrm>
    </dsp:sp>
    <dsp:sp modelId="{2C94606A-A66A-4A9B-8996-C73243C6DBF3}">
      <dsp:nvSpPr>
        <dsp:cNvPr id="0" name=""/>
        <dsp:cNvSpPr/>
      </dsp:nvSpPr>
      <dsp:spPr>
        <a:xfrm>
          <a:off x="0" y="919928"/>
          <a:ext cx="5964025" cy="794503"/>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Hydrogen gas release </a:t>
          </a:r>
          <a:r>
            <a:rPr lang="en-US" sz="2000" kern="1200">
              <a:latin typeface="Calibri" panose="020F0502020204030204" pitchFamily="34" charset="0"/>
              <a:cs typeface="Calibri" panose="020F0502020204030204" pitchFamily="34" charset="0"/>
            </a:rPr>
            <a:t>→</a:t>
          </a:r>
          <a:r>
            <a:rPr lang="en-US" sz="2000" kern="1200"/>
            <a:t>  explosion potential</a:t>
          </a:r>
        </a:p>
      </dsp:txBody>
      <dsp:txXfrm>
        <a:off x="38784" y="958712"/>
        <a:ext cx="5886457" cy="716935"/>
      </dsp:txXfrm>
    </dsp:sp>
    <dsp:sp modelId="{08B1C16B-4FD2-4732-8182-63A6B1F3245D}">
      <dsp:nvSpPr>
        <dsp:cNvPr id="0" name=""/>
        <dsp:cNvSpPr/>
      </dsp:nvSpPr>
      <dsp:spPr>
        <a:xfrm>
          <a:off x="0" y="1772031"/>
          <a:ext cx="5964025" cy="794503"/>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Higher than normal burn temperatures </a:t>
          </a:r>
          <a:r>
            <a:rPr lang="en-US" sz="2000" kern="1200">
              <a:latin typeface="Calibri" panose="020F0502020204030204" pitchFamily="34" charset="0"/>
              <a:cs typeface="Calibri" panose="020F0502020204030204" pitchFamily="34" charset="0"/>
            </a:rPr>
            <a:t>→</a:t>
          </a:r>
          <a:r>
            <a:rPr lang="en-US" sz="2000" kern="1200"/>
            <a:t> thermal runaway reaction</a:t>
          </a:r>
        </a:p>
      </dsp:txBody>
      <dsp:txXfrm>
        <a:off x="38784" y="1810815"/>
        <a:ext cx="5886457" cy="716935"/>
      </dsp:txXfrm>
    </dsp:sp>
    <dsp:sp modelId="{0BB9851F-4A8B-4674-8D4A-F32297372887}">
      <dsp:nvSpPr>
        <dsp:cNvPr id="0" name=""/>
        <dsp:cNvSpPr/>
      </dsp:nvSpPr>
      <dsp:spPr>
        <a:xfrm>
          <a:off x="0" y="2566534"/>
          <a:ext cx="5964025" cy="1097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9358" tIns="25400" rIns="142240" bIns="25400" numCol="1" spcCol="1270" anchor="t" anchorCtr="0">
          <a:noAutofit/>
        </a:bodyPr>
        <a:lstStyle/>
        <a:p>
          <a:pPr marL="171450" lvl="1" indent="-171450" algn="l" defTabSz="711200">
            <a:lnSpc>
              <a:spcPct val="90000"/>
            </a:lnSpc>
            <a:spcBef>
              <a:spcPct val="0"/>
            </a:spcBef>
            <a:spcAft>
              <a:spcPct val="20000"/>
            </a:spcAft>
            <a:buChar char="•"/>
          </a:pPr>
          <a:r>
            <a:rPr lang="en-US" sz="1600" kern="1200"/>
            <a:t>Chemical reaction – rapid degradation </a:t>
          </a:r>
        </a:p>
        <a:p>
          <a:pPr marL="171450" lvl="1" indent="-171450" algn="l" defTabSz="711200">
            <a:lnSpc>
              <a:spcPct val="90000"/>
            </a:lnSpc>
            <a:spcBef>
              <a:spcPct val="0"/>
            </a:spcBef>
            <a:spcAft>
              <a:spcPct val="20000"/>
            </a:spcAft>
            <a:buChar char="•"/>
          </a:pPr>
          <a:r>
            <a:rPr lang="en-US" sz="1600" kern="1200"/>
            <a:t>Does not require external oxygen</a:t>
          </a:r>
        </a:p>
        <a:p>
          <a:pPr marL="171450" lvl="1" indent="-171450" algn="l" defTabSz="711200">
            <a:lnSpc>
              <a:spcPct val="90000"/>
            </a:lnSpc>
            <a:spcBef>
              <a:spcPct val="0"/>
            </a:spcBef>
            <a:spcAft>
              <a:spcPct val="20000"/>
            </a:spcAft>
            <a:buChar char="•"/>
          </a:pPr>
          <a:r>
            <a:rPr lang="en-US" sz="1600" kern="1200"/>
            <a:t>Nearly impossible to stop once it starts</a:t>
          </a:r>
        </a:p>
        <a:p>
          <a:pPr marL="171450" lvl="1" indent="-171450" algn="l" defTabSz="711200">
            <a:lnSpc>
              <a:spcPct val="90000"/>
            </a:lnSpc>
            <a:spcBef>
              <a:spcPct val="0"/>
            </a:spcBef>
            <a:spcAft>
              <a:spcPct val="20000"/>
            </a:spcAft>
            <a:buChar char="•"/>
          </a:pPr>
          <a:r>
            <a:rPr lang="en-US" sz="1600" kern="1200"/>
            <a:t>Could happen in seconds or days</a:t>
          </a:r>
        </a:p>
      </dsp:txBody>
      <dsp:txXfrm>
        <a:off x="0" y="2566534"/>
        <a:ext cx="5964025" cy="1097100"/>
      </dsp:txXfrm>
    </dsp:sp>
    <dsp:sp modelId="{CA3EA150-6381-4B9E-9291-492F33854B99}">
      <dsp:nvSpPr>
        <dsp:cNvPr id="0" name=""/>
        <dsp:cNvSpPr/>
      </dsp:nvSpPr>
      <dsp:spPr>
        <a:xfrm>
          <a:off x="0" y="3663634"/>
          <a:ext cx="5964025" cy="794503"/>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Re-ignition is possible – </a:t>
          </a:r>
          <a:r>
            <a:rPr lang="en-US" sz="2000" u="sng" kern="1200"/>
            <a:t>minutes, hours, days, weeks, months, even years later!</a:t>
          </a:r>
          <a:endParaRPr lang="en-US" sz="2000" kern="1200"/>
        </a:p>
      </dsp:txBody>
      <dsp:txXfrm>
        <a:off x="38784" y="3702418"/>
        <a:ext cx="5886457" cy="7169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B7ECFD-93BC-7242-A17B-9AC443C19219}">
      <dsp:nvSpPr>
        <dsp:cNvPr id="0" name=""/>
        <dsp:cNvSpPr/>
      </dsp:nvSpPr>
      <dsp:spPr>
        <a:xfrm>
          <a:off x="3373119" y="2186"/>
          <a:ext cx="3794760" cy="1051669"/>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kern="1200"/>
            <a:t>Energy Storage Systems</a:t>
          </a:r>
        </a:p>
      </dsp:txBody>
      <dsp:txXfrm>
        <a:off x="3424457" y="53524"/>
        <a:ext cx="3692084" cy="948993"/>
      </dsp:txXfrm>
    </dsp:sp>
    <dsp:sp modelId="{5C1634ED-A861-094D-A221-B31D3EDF0E00}">
      <dsp:nvSpPr>
        <dsp:cNvPr id="0" name=""/>
        <dsp:cNvSpPr/>
      </dsp:nvSpPr>
      <dsp:spPr>
        <a:xfrm>
          <a:off x="3373119" y="1106439"/>
          <a:ext cx="3794760" cy="1051669"/>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kern="1200"/>
            <a:t>Electric Vehicles</a:t>
          </a:r>
        </a:p>
      </dsp:txBody>
      <dsp:txXfrm>
        <a:off x="3424457" y="1157777"/>
        <a:ext cx="3692084" cy="948993"/>
      </dsp:txXfrm>
    </dsp:sp>
    <dsp:sp modelId="{2249B2EE-FE1F-AE48-94A2-61ADF432D785}">
      <dsp:nvSpPr>
        <dsp:cNvPr id="0" name=""/>
        <dsp:cNvSpPr/>
      </dsp:nvSpPr>
      <dsp:spPr>
        <a:xfrm>
          <a:off x="3373119" y="2210691"/>
          <a:ext cx="3794760" cy="1051669"/>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kern="1200"/>
            <a:t>Micro-mobility</a:t>
          </a:r>
        </a:p>
      </dsp:txBody>
      <dsp:txXfrm>
        <a:off x="3424457" y="2262029"/>
        <a:ext cx="3692084" cy="948993"/>
      </dsp:txXfrm>
    </dsp:sp>
    <dsp:sp modelId="{A64C48DB-63FA-1D46-978D-2C1B29851DF5}">
      <dsp:nvSpPr>
        <dsp:cNvPr id="0" name=""/>
        <dsp:cNvSpPr/>
      </dsp:nvSpPr>
      <dsp:spPr>
        <a:xfrm>
          <a:off x="3373119" y="3314944"/>
          <a:ext cx="3794760" cy="1051669"/>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kern="1200"/>
            <a:t>Consumer Products</a:t>
          </a:r>
        </a:p>
      </dsp:txBody>
      <dsp:txXfrm>
        <a:off x="3424457" y="3366282"/>
        <a:ext cx="3692084" cy="94899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1C7529-436B-4D81-B192-E157E6C1CC74}" type="datetimeFigureOut">
              <a:rPr lang="en-US" smtClean="0"/>
              <a:t>9/23/2025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691594-FCCF-4798-AA3B-032854235DDA}" type="slidenum">
              <a:rPr lang="en-US" smtClean="0"/>
              <a:t>‹#›</a:t>
            </a:fld>
            <a:endParaRPr lang="en-US"/>
          </a:p>
        </p:txBody>
      </p:sp>
    </p:spTree>
    <p:extLst>
      <p:ext uri="{BB962C8B-B14F-4D97-AF65-F5344CB8AC3E}">
        <p14:creationId xmlns:p14="http://schemas.microsoft.com/office/powerpoint/2010/main" val="4145828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B1410F-E0B5-2203-B427-D21771F80D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A36FA6-B858-67D2-223E-52D7AA825F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1CD5F1-011A-489D-8FA3-8ECDE8F917C3}"/>
              </a:ext>
            </a:extLst>
          </p:cNvPr>
          <p:cNvSpPr>
            <a:spLocks noGrp="1"/>
          </p:cNvSpPr>
          <p:nvPr>
            <p:ph type="body" idx="1"/>
          </p:nvPr>
        </p:nvSpPr>
        <p:spPr>
          <a:xfrm>
            <a:off x="731838" y="4621213"/>
            <a:ext cx="5851525" cy="3779837"/>
          </a:xfrm>
          <a:prstGeom prst="rect">
            <a:avLst/>
          </a:prstGeom>
        </p:spPr>
        <p:txBody>
          <a:bodyPr/>
          <a:lstStyle/>
          <a:p>
            <a:r>
              <a:rPr lang="en-US" sz="1200" b="1">
                <a:solidFill>
                  <a:schemeClr val="tx1"/>
                </a:solidFill>
                <a:latin typeface="Century Gothic" panose="020B0502020202020204" pitchFamily="34" charset="0"/>
              </a:rPr>
              <a:t>Unit 2 Battery Basics</a:t>
            </a:r>
          </a:p>
          <a:p>
            <a:endParaRPr lang="en-US" sz="1200">
              <a:solidFill>
                <a:schemeClr val="tx1"/>
              </a:solidFill>
              <a:latin typeface="Century Gothic" panose="020B0502020202020204" pitchFamily="34" charset="0"/>
            </a:endParaRPr>
          </a:p>
          <a:p>
            <a:r>
              <a:rPr lang="en-US" sz="1200">
                <a:solidFill>
                  <a:schemeClr val="tx1"/>
                </a:solidFill>
                <a:latin typeface="Century Gothic" panose="020B0502020202020204" pitchFamily="34" charset="0"/>
              </a:rPr>
              <a:t>The calibration step to ensure everyone is speaking the same language.</a:t>
            </a:r>
          </a:p>
        </p:txBody>
      </p:sp>
      <p:sp>
        <p:nvSpPr>
          <p:cNvPr id="5" name="Header Placeholder 4">
            <a:extLst>
              <a:ext uri="{FF2B5EF4-FFF2-40B4-BE49-F238E27FC236}">
                <a16:creationId xmlns:a16="http://schemas.microsoft.com/office/drawing/2014/main" id="{FF85BD3E-49E6-86E3-79AF-87EBF5752961}"/>
              </a:ext>
            </a:extLst>
          </p:cNvPr>
          <p:cNvSpPr>
            <a:spLocks noGrp="1"/>
          </p:cNvSpPr>
          <p:nvPr>
            <p:ph type="hdr" sz="quarter"/>
          </p:nvPr>
        </p:nvSpPr>
        <p:spPr/>
        <p:txBody>
          <a:bodyPr/>
          <a:lstStyle/>
          <a:p>
            <a:r>
              <a:rPr lang="en-US"/>
              <a:t>Unit #   |   Unit Title</a:t>
            </a:r>
          </a:p>
        </p:txBody>
      </p:sp>
      <p:sp>
        <p:nvSpPr>
          <p:cNvPr id="7" name="Footer Placeholder 6">
            <a:extLst>
              <a:ext uri="{FF2B5EF4-FFF2-40B4-BE49-F238E27FC236}">
                <a16:creationId xmlns:a16="http://schemas.microsoft.com/office/drawing/2014/main" id="{18E0F656-A3B0-CBBA-55CE-00746B887D77}"/>
              </a:ext>
            </a:extLst>
          </p:cNvPr>
          <p:cNvSpPr>
            <a:spLocks noGrp="1"/>
          </p:cNvSpPr>
          <p:nvPr>
            <p:ph type="ftr" sz="quarter" idx="4"/>
          </p:nvPr>
        </p:nvSpPr>
        <p:spPr/>
        <p:txBody>
          <a:bodyPr/>
          <a:lstStyle/>
          <a:p>
            <a:r>
              <a:rPr lang="en-US"/>
              <a:t>Emergency Management				January 2024</a:t>
            </a:r>
          </a:p>
          <a:p>
            <a:r>
              <a:rPr lang="en-US"/>
              <a:t>Instructor Certification (EMIC) v3</a:t>
            </a:r>
          </a:p>
        </p:txBody>
      </p:sp>
    </p:spTree>
    <p:extLst>
      <p:ext uri="{BB962C8B-B14F-4D97-AF65-F5344CB8AC3E}">
        <p14:creationId xmlns:p14="http://schemas.microsoft.com/office/powerpoint/2010/main" val="7209476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Incidents are on the rise for at least two reasons.</a:t>
            </a:r>
          </a:p>
          <a:p>
            <a:r>
              <a:rPr lang="en-US"/>
              <a:t>Energy density of batteries has risen over the past 12 years and will presumably continue to rise.</a:t>
            </a:r>
          </a:p>
          <a:p>
            <a:r>
              <a:rPr lang="en-US"/>
              <a:t>At the same time production of batteries, and thereby batteries out in the world has increased and is projected to increase another 5x-10x over the next 5 years.</a:t>
            </a:r>
          </a:p>
          <a:p>
            <a:r>
              <a:rPr lang="en-US"/>
              <a:t>This will lead to more transport incidents and more disposal/accumulation of batteries as they reach their end of life.</a:t>
            </a:r>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3</a:t>
            </a:fld>
            <a:endParaRPr lang="en-US"/>
          </a:p>
        </p:txBody>
      </p:sp>
    </p:spTree>
    <p:extLst>
      <p:ext uri="{BB962C8B-B14F-4D97-AF65-F5344CB8AC3E}">
        <p14:creationId xmlns:p14="http://schemas.microsoft.com/office/powerpoint/2010/main" val="3844747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Why are we talking about this now?</a:t>
            </a:r>
          </a:p>
          <a:p>
            <a:r>
              <a:rPr lang="en-US">
                <a:cs typeface="Calibri"/>
              </a:rPr>
              <a:t>Basic statistics. We have a massive increase in the presence of these batteries due to government subsidies. Their price point has decreased and is accessible by more of the population.</a:t>
            </a:r>
          </a:p>
        </p:txBody>
      </p:sp>
      <p:sp>
        <p:nvSpPr>
          <p:cNvPr id="4" name="Slide Number Placeholder 3"/>
          <p:cNvSpPr>
            <a:spLocks noGrp="1"/>
          </p:cNvSpPr>
          <p:nvPr>
            <p:ph type="sldNum" sz="quarter" idx="5"/>
          </p:nvPr>
        </p:nvSpPr>
        <p:spPr/>
        <p:txBody>
          <a:bodyPr/>
          <a:lstStyle/>
          <a:p>
            <a:fld id="{92691594-FCCF-4798-AA3B-032854235DDA}" type="slidenum">
              <a:rPr lang="en-US" smtClean="0"/>
              <a:t>4</a:t>
            </a:fld>
            <a:endParaRPr lang="en-US"/>
          </a:p>
        </p:txBody>
      </p:sp>
    </p:spTree>
    <p:extLst>
      <p:ext uri="{BB962C8B-B14F-4D97-AF65-F5344CB8AC3E}">
        <p14:creationId xmlns:p14="http://schemas.microsoft.com/office/powerpoint/2010/main" val="2565118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a:solidFill>
                  <a:schemeClr val="tx1"/>
                </a:solidFill>
                <a:latin typeface="+mn-lt"/>
                <a:ea typeface="+mn-ea"/>
                <a:cs typeface="+mn-cs"/>
              </a:rPr>
              <a:t>Why are we talking about this?</a:t>
            </a:r>
            <a:endParaRPr lang="en-US"/>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5</a:t>
            </a:fld>
            <a:endParaRPr lang="en-US"/>
          </a:p>
        </p:txBody>
      </p:sp>
    </p:spTree>
    <p:extLst>
      <p:ext uri="{BB962C8B-B14F-4D97-AF65-F5344CB8AC3E}">
        <p14:creationId xmlns:p14="http://schemas.microsoft.com/office/powerpoint/2010/main" val="4046044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a:solidFill>
                  <a:schemeClr val="tx1"/>
                </a:solidFill>
                <a:latin typeface="+mn-lt"/>
                <a:ea typeface="+mn-ea"/>
                <a:cs typeface="+mn-cs"/>
              </a:rPr>
              <a:t>Why are we talking about this?</a:t>
            </a:r>
            <a:endParaRPr lang="en-US"/>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6</a:t>
            </a:fld>
            <a:endParaRPr lang="en-US"/>
          </a:p>
        </p:txBody>
      </p:sp>
    </p:spTree>
    <p:extLst>
      <p:ext uri="{BB962C8B-B14F-4D97-AF65-F5344CB8AC3E}">
        <p14:creationId xmlns:p14="http://schemas.microsoft.com/office/powerpoint/2010/main" val="1259331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Alkaline batteries are stable and discharge consistently over their life time but loses strength over time and will lose the ability to power some devices before they are fully drained. No energetic releases, no lithium or other reactive metals.</a:t>
            </a:r>
          </a:p>
          <a:p>
            <a:r>
              <a:rPr lang="en-US">
                <a:cs typeface="Calibri"/>
              </a:rPr>
              <a:t>Lithium Metal batteries contain the largest stored energy potential, not rechargeable, contain lithium metal which is water reactive.</a:t>
            </a:r>
          </a:p>
          <a:p>
            <a:r>
              <a:rPr lang="en-US">
                <a:cs typeface="Calibri"/>
              </a:rPr>
              <a:t>Let’s look inside these</a:t>
            </a:r>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7</a:t>
            </a:fld>
            <a:endParaRPr lang="en-US"/>
          </a:p>
        </p:txBody>
      </p:sp>
    </p:spTree>
    <p:extLst>
      <p:ext uri="{BB962C8B-B14F-4D97-AF65-F5344CB8AC3E}">
        <p14:creationId xmlns:p14="http://schemas.microsoft.com/office/powerpoint/2010/main" val="33277769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Lead Acid batteries are low energy and stable. They are low cost and make up a large percentage of batteries utilized and are a large waste management concern due to presence of lead.</a:t>
            </a:r>
          </a:p>
          <a:p>
            <a:r>
              <a:rPr lang="en-US">
                <a:cs typeface="Calibri"/>
              </a:rPr>
              <a:t>NiCad and NiMH are difficult to damage. Can take deep discharges. They may suffer from the “memory effect”. Fires should be smothered as water application can cause hydrogen production. Water can be used in ventilated areas for extinguishment.</a:t>
            </a:r>
          </a:p>
        </p:txBody>
      </p:sp>
      <p:sp>
        <p:nvSpPr>
          <p:cNvPr id="4" name="Slide Number Placeholder 3"/>
          <p:cNvSpPr>
            <a:spLocks noGrp="1"/>
          </p:cNvSpPr>
          <p:nvPr>
            <p:ph type="sldNum" sz="quarter" idx="5"/>
          </p:nvPr>
        </p:nvSpPr>
        <p:spPr/>
        <p:txBody>
          <a:bodyPr/>
          <a:lstStyle/>
          <a:p>
            <a:fld id="{92691594-FCCF-4798-AA3B-032854235DDA}" type="slidenum">
              <a:rPr lang="en-US" smtClean="0"/>
              <a:t>8</a:t>
            </a:fld>
            <a:endParaRPr lang="en-US"/>
          </a:p>
        </p:txBody>
      </p:sp>
    </p:spTree>
    <p:extLst>
      <p:ext uri="{BB962C8B-B14F-4D97-AF65-F5344CB8AC3E}">
        <p14:creationId xmlns:p14="http://schemas.microsoft.com/office/powerpoint/2010/main" val="38304493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US">
                <a:cs typeface="Calibri"/>
              </a:rPr>
              <a:t>The 18650 cylindrical cell is 3/4 inches in diameter and 2.5 inches long and is the most common battery in mobility devices such as E-Bikes, Electric Scooter, Hovercrafts, drones, etc. Electric vehicles can use thousands of cylindrical cells in series to form the vehicles battery</a:t>
            </a:r>
          </a:p>
          <a:p>
            <a:pPr marL="0" indent="0">
              <a:buFontTx/>
              <a:buNone/>
            </a:pPr>
            <a:endParaRPr lang="en-US">
              <a:cs typeface="Calibri"/>
            </a:endParaRPr>
          </a:p>
          <a:p>
            <a:pPr marL="0" indent="0">
              <a:buFontTx/>
              <a:buNone/>
            </a:pPr>
            <a:r>
              <a:rPr lang="en-US">
                <a:cs typeface="Calibri"/>
              </a:rPr>
              <a:t>Prismatic Cells are found in some hybrid vehicles. Pouch Cells are often found in laptops and cellphones.</a:t>
            </a:r>
          </a:p>
          <a:p>
            <a:endParaRPr lang="en-US">
              <a:cs typeface="Calibri"/>
            </a:endParaRPr>
          </a:p>
          <a:p>
            <a:r>
              <a:rPr lang="en-US">
                <a:cs typeface="Calibri"/>
              </a:rPr>
              <a:t>All these variations of batteries come with Pros and Cons from more or less stable, more or less compartmentalization, more or less resistant to physical damages. However, for the purpose of our AWARENESS training, they all behave very similarly during an emergency.</a:t>
            </a:r>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9</a:t>
            </a:fld>
            <a:endParaRPr lang="en-US"/>
          </a:p>
        </p:txBody>
      </p:sp>
    </p:spTree>
    <p:extLst>
      <p:ext uri="{BB962C8B-B14F-4D97-AF65-F5344CB8AC3E}">
        <p14:creationId xmlns:p14="http://schemas.microsoft.com/office/powerpoint/2010/main" val="2056220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solidFill>
                  <a:srgbClr val="001D35"/>
                </a:solidFill>
                <a:latin typeface="Google Sans"/>
              </a:rPr>
              <a:t>A "watt" measures the rate of energy usage at a specific moment, like how fast electricity is flowing, while a "watt-hour" measures the total amount of energy used over a period of time, essentially combining power (watts) with time to calculate the total energy consumed; think of it like speed vs distance, where watts are like speed and watt-hours are like the total distance traveled</a:t>
            </a:r>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13</a:t>
            </a:fld>
            <a:endParaRPr lang="en-US"/>
          </a:p>
        </p:txBody>
      </p:sp>
    </p:spTree>
    <p:extLst>
      <p:ext uri="{BB962C8B-B14F-4D97-AF65-F5344CB8AC3E}">
        <p14:creationId xmlns:p14="http://schemas.microsoft.com/office/powerpoint/2010/main" val="22821033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solidFill>
                  <a:srgbClr val="212529"/>
                </a:solidFill>
                <a:latin typeface="system-ui"/>
              </a:rPr>
              <a:t>Battery configuration refers to the arrangement of individual battery cells within the battery pack often utilizing modules. This configuration affects the voltage, capacity, power output, and overall performance.</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solidFill>
                  <a:srgbClr val="212529"/>
                </a:solidFill>
                <a:latin typeface="system-ui"/>
              </a:rPr>
              <a:t>The most common configuration for Electric Vehicle (EV) batteries is a series-parallel hybrid. In this setup, multiple cells are connected in series to increase the battery pack's voltage, and multiple groups of series-connected cells are then connected in parallel to increase the battery pack's overall capacity.</a:t>
            </a:r>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14</a:t>
            </a:fld>
            <a:endParaRPr lang="en-US"/>
          </a:p>
        </p:txBody>
      </p:sp>
    </p:spTree>
    <p:extLst>
      <p:ext uri="{BB962C8B-B14F-4D97-AF65-F5344CB8AC3E}">
        <p14:creationId xmlns:p14="http://schemas.microsoft.com/office/powerpoint/2010/main" val="36155501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LCO, NCA, NMC and LMO can be combined in the recycling process</a:t>
            </a:r>
          </a:p>
          <a:p>
            <a:endParaRPr lang="en-US"/>
          </a:p>
          <a:p>
            <a:r>
              <a:rPr lang="en-US"/>
              <a:t>LFP (Lithium Iron Phosphate) requires separation prior to shredding and recycling, it is the least valuable.</a:t>
            </a:r>
          </a:p>
          <a:p>
            <a:endParaRPr lang="en-US"/>
          </a:p>
          <a:p>
            <a:r>
              <a:rPr lang="en-US"/>
              <a:t>LTO (Lithium Titanate) also requires separation but is rare and more valuable than other chemistries</a:t>
            </a:r>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15</a:t>
            </a:fld>
            <a:endParaRPr lang="en-US"/>
          </a:p>
        </p:txBody>
      </p:sp>
    </p:spTree>
    <p:extLst>
      <p:ext uri="{BB962C8B-B14F-4D97-AF65-F5344CB8AC3E}">
        <p14:creationId xmlns:p14="http://schemas.microsoft.com/office/powerpoint/2010/main" val="1728437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Incident in China</a:t>
            </a:r>
          </a:p>
        </p:txBody>
      </p:sp>
      <p:sp>
        <p:nvSpPr>
          <p:cNvPr id="4" name="Slide Number Placeholder 3"/>
          <p:cNvSpPr>
            <a:spLocks noGrp="1"/>
          </p:cNvSpPr>
          <p:nvPr>
            <p:ph type="sldNum" sz="quarter" idx="5"/>
          </p:nvPr>
        </p:nvSpPr>
        <p:spPr/>
        <p:txBody>
          <a:bodyPr/>
          <a:lstStyle/>
          <a:p>
            <a:fld id="{92691594-FCCF-4798-AA3B-032854235DDA}" type="slidenum">
              <a:rPr lang="en-US" smtClean="0"/>
              <a:t>16</a:t>
            </a:fld>
            <a:endParaRPr lang="en-US"/>
          </a:p>
        </p:txBody>
      </p:sp>
    </p:spTree>
    <p:extLst>
      <p:ext uri="{BB962C8B-B14F-4D97-AF65-F5344CB8AC3E}">
        <p14:creationId xmlns:p14="http://schemas.microsoft.com/office/powerpoint/2010/main" val="2370340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ea typeface="+mn-lt"/>
                <a:cs typeface="+mn-lt"/>
              </a:rPr>
              <a:t>Source: Toxic fluoride gas emissions from lithium-ion battery fires. Larsson F, Andersson P, Blomqvist P, </a:t>
            </a:r>
            <a:r>
              <a:rPr lang="en-US" sz="1200" err="1">
                <a:ea typeface="+mn-lt"/>
                <a:cs typeface="+mn-lt"/>
              </a:rPr>
              <a:t>Mellander</a:t>
            </a:r>
            <a:r>
              <a:rPr lang="en-US" sz="1200">
                <a:ea typeface="+mn-lt"/>
                <a:cs typeface="+mn-lt"/>
              </a:rPr>
              <a:t> BE. Sci Rep. 2017 Aug 30;7(1):10018. </a:t>
            </a:r>
            <a:r>
              <a:rPr lang="en-US" sz="1200" err="1">
                <a:ea typeface="+mn-lt"/>
                <a:cs typeface="+mn-lt"/>
              </a:rPr>
              <a:t>doi</a:t>
            </a:r>
            <a:r>
              <a:rPr lang="en-US" sz="1200">
                <a:ea typeface="+mn-lt"/>
                <a:cs typeface="+mn-lt"/>
              </a:rPr>
              <a:t>: 10.1038/s41598-017-09784-z. Erratum in: Sci Rep. 2018 Mar 22;8(1):5265. PMID: 28855553; PMCID: PMC5577247.</a:t>
            </a:r>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19</a:t>
            </a:fld>
            <a:endParaRPr lang="en-US"/>
          </a:p>
        </p:txBody>
      </p:sp>
    </p:spTree>
    <p:extLst>
      <p:ext uri="{BB962C8B-B14F-4D97-AF65-F5344CB8AC3E}">
        <p14:creationId xmlns:p14="http://schemas.microsoft.com/office/powerpoint/2010/main" val="41966721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 What makes these fires different?</a:t>
            </a:r>
          </a:p>
          <a:p>
            <a:r>
              <a:rPr lang="en-US">
                <a:cs typeface="Calibri"/>
              </a:rPr>
              <a:t>- Very Toxic, they Burn hotter, they don't need oxygen, they produce explosive gases, caused by a Thermal Runaway reaction which cannot be stopped and creates a domino effect on neighboring batteries. This can lead to re-kindle many days or even weeks later, even after fire and batteries appear "C</a:t>
            </a:r>
          </a:p>
        </p:txBody>
      </p:sp>
      <p:sp>
        <p:nvSpPr>
          <p:cNvPr id="4" name="Slide Number Placeholder 3"/>
          <p:cNvSpPr>
            <a:spLocks noGrp="1"/>
          </p:cNvSpPr>
          <p:nvPr>
            <p:ph type="sldNum" sz="quarter" idx="5"/>
          </p:nvPr>
        </p:nvSpPr>
        <p:spPr/>
        <p:txBody>
          <a:bodyPr/>
          <a:lstStyle/>
          <a:p>
            <a:fld id="{92691594-FCCF-4798-AA3B-032854235DDA}" type="slidenum">
              <a:rPr lang="en-US" smtClean="0"/>
              <a:t>20</a:t>
            </a:fld>
            <a:endParaRPr lang="en-US"/>
          </a:p>
        </p:txBody>
      </p:sp>
    </p:spTree>
    <p:extLst>
      <p:ext uri="{BB962C8B-B14F-4D97-AF65-F5344CB8AC3E}">
        <p14:creationId xmlns:p14="http://schemas.microsoft.com/office/powerpoint/2010/main" val="3221478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Batteries can fail for a few primary reasons: mechanical, electrical, and thermal. Mechanical includes manufacturing defects and dendrite formations as well as physical damages. </a:t>
            </a:r>
          </a:p>
          <a:p>
            <a:r>
              <a:rPr lang="en-US">
                <a:cs typeface="Calibri"/>
              </a:rPr>
              <a:t>Each one of these failures can lead to battery degradation and thermal runaway</a:t>
            </a:r>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21</a:t>
            </a:fld>
            <a:endParaRPr lang="en-US"/>
          </a:p>
        </p:txBody>
      </p:sp>
    </p:spTree>
    <p:extLst>
      <p:ext uri="{BB962C8B-B14F-4D97-AF65-F5344CB8AC3E}">
        <p14:creationId xmlns:p14="http://schemas.microsoft.com/office/powerpoint/2010/main" val="23917391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cs typeface="Calibri"/>
              </a:rPr>
              <a:t>What is propagation? The domino effect of fire from one battery to the next inside a battery pack</a:t>
            </a:r>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23</a:t>
            </a:fld>
            <a:endParaRPr lang="en-US"/>
          </a:p>
        </p:txBody>
      </p:sp>
    </p:spTree>
    <p:extLst>
      <p:ext uri="{BB962C8B-B14F-4D97-AF65-F5344CB8AC3E}">
        <p14:creationId xmlns:p14="http://schemas.microsoft.com/office/powerpoint/2010/main" val="4261476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a:solidFill>
                  <a:srgbClr val="707170"/>
                </a:solidFill>
                <a:effectLst/>
                <a:latin typeface="Lato" panose="020F0502020204030204" pitchFamily="34" charset="0"/>
              </a:rPr>
              <a:t>A Battery Management System (BMS) is an electronic component of the battery and can be considered as the brain of the system that manages the charge and discharge processes of a pack. The primary job of a BMS is to protect the battery (by preventing operation of any cell outside its safe operating area).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a:solidFill>
                <a:srgbClr val="707170"/>
              </a:solidFill>
              <a:effectLst/>
              <a:latin typeface="Lato"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i="0" u="sng">
                <a:solidFill>
                  <a:srgbClr val="707170"/>
                </a:solidFill>
                <a:effectLst/>
                <a:latin typeface="Lato" panose="020F0502020204030204" pitchFamily="34" charset="0"/>
              </a:rPr>
              <a:t>Even a smart battery will not work properly without a smart battery charger! This is why using non-OEM equipment causes so many problems</a:t>
            </a:r>
            <a:endParaRPr lang="en-US" b="1" u="sng"/>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24</a:t>
            </a:fld>
            <a:endParaRPr lang="en-US"/>
          </a:p>
        </p:txBody>
      </p:sp>
    </p:spTree>
    <p:extLst>
      <p:ext uri="{BB962C8B-B14F-4D97-AF65-F5344CB8AC3E}">
        <p14:creationId xmlns:p14="http://schemas.microsoft.com/office/powerpoint/2010/main" val="1469658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Lithium-Ion Battery systems can be broken down into 3 major categories: Energy Storage Systems or BESS, Electric Vehicles Including Hybrid (HEV), Plug in Hybrid (PHEV), hydrogen fuel cell (CH2) or purely electric (BEV), and Micro Mobility Devices</a:t>
            </a:r>
          </a:p>
          <a:p>
            <a:r>
              <a:rPr lang="en-US">
                <a:cs typeface="Calibri"/>
              </a:rPr>
              <a:t>Here you can see that, at the end of the day, the battery packs are essentially the same. In a vertical configuration it is an BESS, horizontally it is a BEV and the individual packs power the micro mobility.</a:t>
            </a:r>
          </a:p>
          <a:p>
            <a:endParaRPr lang="en-US"/>
          </a:p>
        </p:txBody>
      </p:sp>
      <p:sp>
        <p:nvSpPr>
          <p:cNvPr id="4" name="Slide Number Placeholder 3"/>
          <p:cNvSpPr>
            <a:spLocks noGrp="1"/>
          </p:cNvSpPr>
          <p:nvPr>
            <p:ph type="sldNum" sz="quarter" idx="5"/>
          </p:nvPr>
        </p:nvSpPr>
        <p:spPr/>
        <p:txBody>
          <a:bodyPr/>
          <a:lstStyle/>
          <a:p>
            <a:fld id="{92691594-FCCF-4798-AA3B-032854235DDA}" type="slidenum">
              <a:rPr lang="en-US" smtClean="0"/>
              <a:t>25</a:t>
            </a:fld>
            <a:endParaRPr lang="en-US"/>
          </a:p>
        </p:txBody>
      </p:sp>
    </p:spTree>
    <p:extLst>
      <p:ext uri="{BB962C8B-B14F-4D97-AF65-F5344CB8AC3E}">
        <p14:creationId xmlns:p14="http://schemas.microsoft.com/office/powerpoint/2010/main" val="603943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rgbClr val="092D46"/>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06400" y="2568577"/>
            <a:ext cx="7315200" cy="1470025"/>
          </a:xfrm>
        </p:spPr>
        <p:txBody>
          <a:bodyPr>
            <a:normAutofit/>
          </a:bodyPr>
          <a:lstStyle>
            <a:lvl1pPr algn="r">
              <a:defRPr sz="3600" b="1" baseline="0">
                <a:solidFill>
                  <a:srgbClr val="F84D42"/>
                </a:solidFill>
                <a:latin typeface="Geography"/>
              </a:defRPr>
            </a:lvl1pPr>
          </a:lstStyle>
          <a:p>
            <a:r>
              <a:rPr lang="en-US"/>
              <a:t>Click to edit Master Title</a:t>
            </a:r>
          </a:p>
        </p:txBody>
      </p:sp>
      <p:sp>
        <p:nvSpPr>
          <p:cNvPr id="3" name="Subtitle 2"/>
          <p:cNvSpPr>
            <a:spLocks noGrp="1"/>
          </p:cNvSpPr>
          <p:nvPr>
            <p:ph type="subTitle" idx="1" hasCustomPrompt="1"/>
          </p:nvPr>
        </p:nvSpPr>
        <p:spPr>
          <a:xfrm>
            <a:off x="406400" y="3454400"/>
            <a:ext cx="7315200" cy="889000"/>
          </a:xfrm>
        </p:spPr>
        <p:txBody>
          <a:bodyPr>
            <a:normAutofit/>
          </a:bodyPr>
          <a:lstStyle>
            <a:lvl1pPr marL="0" indent="0" algn="r">
              <a:buNone/>
              <a:defRPr sz="2400">
                <a:solidFill>
                  <a:srgbClr val="DAE3F3"/>
                </a:solidFill>
                <a:latin typeface="Geography"/>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a:t>
            </a:r>
          </a:p>
        </p:txBody>
      </p:sp>
      <p:cxnSp>
        <p:nvCxnSpPr>
          <p:cNvPr id="4" name="Straight Connector 3"/>
          <p:cNvCxnSpPr/>
          <p:nvPr/>
        </p:nvCxnSpPr>
        <p:spPr>
          <a:xfrm>
            <a:off x="7844731" y="2466975"/>
            <a:ext cx="0" cy="1828800"/>
          </a:xfrm>
          <a:prstGeom prst="line">
            <a:avLst/>
          </a:prstGeom>
          <a:ln w="6350">
            <a:solidFill>
              <a:srgbClr val="F2F2F2"/>
            </a:solidFill>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3D006277-E208-A896-0DB9-573B5A0F9757}"/>
              </a:ext>
            </a:extLst>
          </p:cNvPr>
          <p:cNvGrpSpPr/>
          <p:nvPr userDrawn="1"/>
        </p:nvGrpSpPr>
        <p:grpSpPr>
          <a:xfrm>
            <a:off x="0" y="-30081"/>
            <a:ext cx="12192000" cy="6898364"/>
            <a:chOff x="0" y="-30081"/>
            <a:chExt cx="12192000" cy="6898364"/>
          </a:xfrm>
        </p:grpSpPr>
        <p:sp>
          <p:nvSpPr>
            <p:cNvPr id="9" name="Rectangle 8"/>
            <p:cNvSpPr/>
            <p:nvPr/>
          </p:nvSpPr>
          <p:spPr>
            <a:xfrm>
              <a:off x="0" y="-30081"/>
              <a:ext cx="12192000" cy="79508"/>
            </a:xfrm>
            <a:prstGeom prst="rect">
              <a:avLst/>
            </a:prstGeom>
            <a:solidFill>
              <a:srgbClr val="DAE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Rectangle 12"/>
            <p:cNvSpPr/>
            <p:nvPr userDrawn="1"/>
          </p:nvSpPr>
          <p:spPr>
            <a:xfrm>
              <a:off x="0" y="6803923"/>
              <a:ext cx="12192000" cy="64360"/>
            </a:xfrm>
            <a:prstGeom prst="rect">
              <a:avLst/>
            </a:prstGeom>
            <a:solidFill>
              <a:srgbClr val="DAE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pic>
        <p:nvPicPr>
          <p:cNvPr id="14" name="Picture 7">
            <a:extLst>
              <a:ext uri="{FF2B5EF4-FFF2-40B4-BE49-F238E27FC236}">
                <a16:creationId xmlns:a16="http://schemas.microsoft.com/office/drawing/2014/main" id="{9A081E21-9016-427E-BE72-E1B3A9114CCB}"/>
              </a:ext>
            </a:extLst>
          </p:cNvPr>
          <p:cNvPicPr>
            <a:picLocks noChangeAspect="1" noChangeArrowheads="1"/>
          </p:cNvPicPr>
          <p:nvPr/>
        </p:nvPicPr>
        <p:blipFill>
          <a:blip r:embed="rId2"/>
          <a:srcRect/>
          <a:stretch>
            <a:fillRect/>
          </a:stretch>
        </p:blipFill>
        <p:spPr bwMode="auto">
          <a:xfrm>
            <a:off x="7967863" y="2514954"/>
            <a:ext cx="1850859" cy="1828446"/>
          </a:xfrm>
          <a:prstGeom prst="rect">
            <a:avLst/>
          </a:prstGeom>
          <a:noFill/>
          <a:ln w="12700" cap="sq">
            <a:noFill/>
            <a:miter lim="800000"/>
            <a:headEnd type="none" w="sm" len="sm"/>
            <a:tailEnd type="none" w="sm" len="sm"/>
          </a:ln>
        </p:spPr>
      </p:pic>
    </p:spTree>
    <p:extLst>
      <p:ext uri="{BB962C8B-B14F-4D97-AF65-F5344CB8AC3E}">
        <p14:creationId xmlns:p14="http://schemas.microsoft.com/office/powerpoint/2010/main" val="2177752400"/>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2_Title Slide">
    <p:bg>
      <p:bgPr>
        <a:solidFill>
          <a:srgbClr val="F2F2F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06400" y="2568577"/>
            <a:ext cx="7315200" cy="1470025"/>
          </a:xfrm>
        </p:spPr>
        <p:txBody>
          <a:bodyPr>
            <a:normAutofit/>
          </a:bodyPr>
          <a:lstStyle>
            <a:lvl1pPr algn="r">
              <a:defRPr sz="3600" b="1" baseline="0">
                <a:solidFill>
                  <a:schemeClr val="tx2">
                    <a:lumMod val="75000"/>
                  </a:schemeClr>
                </a:solidFill>
                <a:latin typeface="Geography"/>
              </a:defRPr>
            </a:lvl1pPr>
          </a:lstStyle>
          <a:p>
            <a:r>
              <a:rPr lang="en-US"/>
              <a:t>Click to edit Master Title</a:t>
            </a:r>
          </a:p>
        </p:txBody>
      </p:sp>
      <p:sp>
        <p:nvSpPr>
          <p:cNvPr id="3" name="Subtitle 2"/>
          <p:cNvSpPr>
            <a:spLocks noGrp="1"/>
          </p:cNvSpPr>
          <p:nvPr>
            <p:ph type="subTitle" idx="1" hasCustomPrompt="1"/>
          </p:nvPr>
        </p:nvSpPr>
        <p:spPr>
          <a:xfrm>
            <a:off x="406400" y="3454400"/>
            <a:ext cx="7315200" cy="889000"/>
          </a:xfrm>
        </p:spPr>
        <p:txBody>
          <a:bodyPr>
            <a:normAutofit/>
          </a:bodyPr>
          <a:lstStyle>
            <a:lvl1pPr marL="0" indent="0" algn="r">
              <a:buNone/>
              <a:defRPr sz="2400">
                <a:solidFill>
                  <a:schemeClr val="tx1"/>
                </a:solidFill>
                <a:latin typeface="Geography"/>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a:t>
            </a:r>
          </a:p>
        </p:txBody>
      </p:sp>
      <p:cxnSp>
        <p:nvCxnSpPr>
          <p:cNvPr id="4" name="Straight Connector 3"/>
          <p:cNvCxnSpPr/>
          <p:nvPr/>
        </p:nvCxnSpPr>
        <p:spPr>
          <a:xfrm>
            <a:off x="7844731" y="2466975"/>
            <a:ext cx="0" cy="1828800"/>
          </a:xfrm>
          <a:prstGeom prst="line">
            <a:avLst/>
          </a:prstGeom>
          <a:ln w="6350">
            <a:solidFill>
              <a:srgbClr val="092D46"/>
            </a:solidFill>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3D006277-E208-A896-0DB9-573B5A0F9757}"/>
              </a:ext>
            </a:extLst>
          </p:cNvPr>
          <p:cNvGrpSpPr/>
          <p:nvPr userDrawn="1"/>
        </p:nvGrpSpPr>
        <p:grpSpPr>
          <a:xfrm>
            <a:off x="0" y="-30081"/>
            <a:ext cx="12192000" cy="6898364"/>
            <a:chOff x="0" y="-30081"/>
            <a:chExt cx="12192000" cy="6898364"/>
          </a:xfrm>
        </p:grpSpPr>
        <p:sp>
          <p:nvSpPr>
            <p:cNvPr id="9" name="Rectangle 8"/>
            <p:cNvSpPr/>
            <p:nvPr/>
          </p:nvSpPr>
          <p:spPr>
            <a:xfrm>
              <a:off x="0" y="-30081"/>
              <a:ext cx="12192000" cy="79508"/>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Rectangle 12"/>
            <p:cNvSpPr/>
            <p:nvPr userDrawn="1"/>
          </p:nvSpPr>
          <p:spPr>
            <a:xfrm>
              <a:off x="0" y="6803923"/>
              <a:ext cx="12192000" cy="64360"/>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pic>
        <p:nvPicPr>
          <p:cNvPr id="14" name="Picture 7">
            <a:extLst>
              <a:ext uri="{FF2B5EF4-FFF2-40B4-BE49-F238E27FC236}">
                <a16:creationId xmlns:a16="http://schemas.microsoft.com/office/drawing/2014/main" id="{9A081E21-9016-427E-BE72-E1B3A9114CCB}"/>
              </a:ext>
            </a:extLst>
          </p:cNvPr>
          <p:cNvPicPr>
            <a:picLocks noChangeAspect="1" noChangeArrowheads="1"/>
          </p:cNvPicPr>
          <p:nvPr/>
        </p:nvPicPr>
        <p:blipFill>
          <a:blip r:embed="rId2"/>
          <a:srcRect/>
          <a:stretch>
            <a:fillRect/>
          </a:stretch>
        </p:blipFill>
        <p:spPr bwMode="auto">
          <a:xfrm>
            <a:off x="7967863" y="2514954"/>
            <a:ext cx="1850859" cy="1828446"/>
          </a:xfrm>
          <a:prstGeom prst="rect">
            <a:avLst/>
          </a:prstGeom>
          <a:noFill/>
          <a:ln w="12700" cap="sq">
            <a:noFill/>
            <a:miter lim="800000"/>
            <a:headEnd type="none" w="sm" len="sm"/>
            <a:tailEnd type="none" w="sm" len="sm"/>
          </a:ln>
        </p:spPr>
      </p:pic>
    </p:spTree>
    <p:extLst>
      <p:ext uri="{BB962C8B-B14F-4D97-AF65-F5344CB8AC3E}">
        <p14:creationId xmlns:p14="http://schemas.microsoft.com/office/powerpoint/2010/main" val="2313482646"/>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Rectangle 21"/>
          <p:cNvSpPr/>
          <p:nvPr userDrawn="1"/>
        </p:nvSpPr>
        <p:spPr>
          <a:xfrm>
            <a:off x="0" y="-30081"/>
            <a:ext cx="12192000" cy="79508"/>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p:txBody>
          <a:bodyPr anchor="ctr"/>
          <a:lstStyle>
            <a:lvl1pPr>
              <a:defRPr>
                <a:solidFill>
                  <a:schemeClr val="tx2">
                    <a:lumMod val="75000"/>
                  </a:schemeClr>
                </a:solidFill>
              </a:defRPr>
            </a:lvl1pPr>
          </a:lstStyle>
          <a:p>
            <a:r>
              <a:rPr lang="en-US"/>
              <a:t>Click to edit Master title style</a:t>
            </a:r>
          </a:p>
        </p:txBody>
      </p:sp>
      <p:sp>
        <p:nvSpPr>
          <p:cNvPr id="3" name="Content Placeholder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Rectangle 22"/>
          <p:cNvSpPr/>
          <p:nvPr/>
        </p:nvSpPr>
        <p:spPr>
          <a:xfrm>
            <a:off x="0" y="6803923"/>
            <a:ext cx="12192000" cy="64360"/>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4" name="Picture 7">
            <a:extLst>
              <a:ext uri="{FF2B5EF4-FFF2-40B4-BE49-F238E27FC236}">
                <a16:creationId xmlns:a16="http://schemas.microsoft.com/office/drawing/2014/main" id="{BF7A7202-2E83-42F0-A28E-43AEFD23CEA5}"/>
              </a:ext>
            </a:extLst>
          </p:cNvPr>
          <p:cNvPicPr>
            <a:picLocks noChangeAspect="1" noChangeArrowheads="1"/>
          </p:cNvPicPr>
          <p:nvPr/>
        </p:nvPicPr>
        <p:blipFill>
          <a:blip r:embed="rId2"/>
          <a:srcRect/>
          <a:stretch>
            <a:fillRect/>
          </a:stretch>
        </p:blipFill>
        <p:spPr bwMode="auto">
          <a:xfrm>
            <a:off x="373930" y="274639"/>
            <a:ext cx="1261595" cy="1246318"/>
          </a:xfrm>
          <a:prstGeom prst="rect">
            <a:avLst/>
          </a:prstGeom>
          <a:noFill/>
          <a:ln w="12700" cap="sq">
            <a:noFill/>
            <a:miter lim="800000"/>
            <a:headEnd type="none" w="sm" len="sm"/>
            <a:tailEnd type="none" w="sm" len="sm"/>
          </a:ln>
        </p:spPr>
      </p:pic>
    </p:spTree>
    <p:extLst>
      <p:ext uri="{BB962C8B-B14F-4D97-AF65-F5344CB8AC3E}">
        <p14:creationId xmlns:p14="http://schemas.microsoft.com/office/powerpoint/2010/main" val="1590679355"/>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2" name="Rectangle 21"/>
          <p:cNvSpPr/>
          <p:nvPr/>
        </p:nvSpPr>
        <p:spPr>
          <a:xfrm>
            <a:off x="0" y="-30081"/>
            <a:ext cx="12192000" cy="79508"/>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p:txBody>
          <a:bodyPr anchor="ctr"/>
          <a:lstStyle>
            <a:lvl1pPr>
              <a:defRPr>
                <a:solidFill>
                  <a:schemeClr val="tx2">
                    <a:lumMod val="75000"/>
                  </a:schemeClr>
                </a:solidFill>
              </a:defRPr>
            </a:lvl1pPr>
          </a:lstStyle>
          <a:p>
            <a:r>
              <a:rPr lang="en-US"/>
              <a:t>Click to edit Master title style</a:t>
            </a:r>
          </a:p>
        </p:txBody>
      </p:sp>
      <p:sp>
        <p:nvSpPr>
          <p:cNvPr id="3" name="Content Placeholder 2"/>
          <p:cNvSpPr>
            <a:spLocks noGrp="1"/>
          </p:cNvSpPr>
          <p:nvPr>
            <p:ph idx="1"/>
          </p:nvPr>
        </p:nvSpPr>
        <p:spPr>
          <a:xfrm>
            <a:off x="0" y="1600202"/>
            <a:ext cx="12191999" cy="520372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4" name="Picture 7">
            <a:extLst>
              <a:ext uri="{FF2B5EF4-FFF2-40B4-BE49-F238E27FC236}">
                <a16:creationId xmlns:a16="http://schemas.microsoft.com/office/drawing/2014/main" id="{BF7A7202-2E83-42F0-A28E-43AEFD23CEA5}"/>
              </a:ext>
            </a:extLst>
          </p:cNvPr>
          <p:cNvPicPr>
            <a:picLocks noChangeAspect="1" noChangeArrowheads="1"/>
          </p:cNvPicPr>
          <p:nvPr/>
        </p:nvPicPr>
        <p:blipFill>
          <a:blip r:embed="rId2"/>
          <a:srcRect/>
          <a:stretch>
            <a:fillRect/>
          </a:stretch>
        </p:blipFill>
        <p:spPr bwMode="auto">
          <a:xfrm>
            <a:off x="373930" y="274639"/>
            <a:ext cx="1261595" cy="1246318"/>
          </a:xfrm>
          <a:prstGeom prst="rect">
            <a:avLst/>
          </a:prstGeom>
          <a:noFill/>
          <a:ln w="12700" cap="sq">
            <a:noFill/>
            <a:miter lim="800000"/>
            <a:headEnd type="none" w="sm" len="sm"/>
            <a:tailEnd type="none" w="sm" len="sm"/>
          </a:ln>
        </p:spPr>
      </p:pic>
      <p:sp>
        <p:nvSpPr>
          <p:cNvPr id="23" name="Rectangle 22"/>
          <p:cNvSpPr/>
          <p:nvPr userDrawn="1"/>
        </p:nvSpPr>
        <p:spPr>
          <a:xfrm>
            <a:off x="0" y="6803923"/>
            <a:ext cx="12192000" cy="64360"/>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039828697"/>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49D715-0085-479B-A6C7-51A6289D83B6}"/>
              </a:ext>
            </a:extLst>
          </p:cNvPr>
          <p:cNvSpPr/>
          <p:nvPr/>
        </p:nvSpPr>
        <p:spPr>
          <a:xfrm>
            <a:off x="0" y="-30081"/>
            <a:ext cx="12192000" cy="79508"/>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Title 1">
            <a:extLst>
              <a:ext uri="{FF2B5EF4-FFF2-40B4-BE49-F238E27FC236}">
                <a16:creationId xmlns:a16="http://schemas.microsoft.com/office/drawing/2014/main" id="{45F83425-D491-470F-93BF-2A6145225745}"/>
              </a:ext>
            </a:extLst>
          </p:cNvPr>
          <p:cNvSpPr>
            <a:spLocks noGrp="1"/>
          </p:cNvSpPr>
          <p:nvPr>
            <p:ph type="title"/>
          </p:nvPr>
        </p:nvSpPr>
        <p:spPr>
          <a:xfrm>
            <a:off x="2017336" y="274639"/>
            <a:ext cx="9565064" cy="1143000"/>
          </a:xfrm>
        </p:spPr>
        <p:txBody>
          <a:bodyPr anchor="ctr"/>
          <a:lstStyle>
            <a:lvl1pPr>
              <a:defRPr>
                <a:solidFill>
                  <a:schemeClr val="tx2">
                    <a:lumMod val="75000"/>
                  </a:schemeClr>
                </a:solidFill>
              </a:defRPr>
            </a:lvl1pPr>
          </a:lstStyle>
          <a:p>
            <a:r>
              <a:rPr lang="en-US"/>
              <a:t>Click to edit Master title style</a:t>
            </a:r>
          </a:p>
        </p:txBody>
      </p:sp>
      <p:sp>
        <p:nvSpPr>
          <p:cNvPr id="6" name="Content Placeholder 2">
            <a:extLst>
              <a:ext uri="{FF2B5EF4-FFF2-40B4-BE49-F238E27FC236}">
                <a16:creationId xmlns:a16="http://schemas.microsoft.com/office/drawing/2014/main" id="{A7F04B35-8466-44EA-A0FC-79F34891F2C9}"/>
              </a:ext>
            </a:extLst>
          </p:cNvPr>
          <p:cNvSpPr>
            <a:spLocks noGrp="1"/>
          </p:cNvSpPr>
          <p:nvPr>
            <p:ph idx="1"/>
          </p:nvPr>
        </p:nvSpPr>
        <p:spPr>
          <a:xfrm>
            <a:off x="2017336" y="1600202"/>
            <a:ext cx="3497279" cy="4525963"/>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7">
            <a:extLst>
              <a:ext uri="{FF2B5EF4-FFF2-40B4-BE49-F238E27FC236}">
                <a16:creationId xmlns:a16="http://schemas.microsoft.com/office/drawing/2014/main" id="{43E27B0D-5FE0-4216-A2E6-F9F6AD22B172}"/>
              </a:ext>
            </a:extLst>
          </p:cNvPr>
          <p:cNvPicPr>
            <a:picLocks noChangeAspect="1" noChangeArrowheads="1"/>
          </p:cNvPicPr>
          <p:nvPr/>
        </p:nvPicPr>
        <p:blipFill>
          <a:blip r:embed="rId2"/>
          <a:srcRect/>
          <a:stretch>
            <a:fillRect/>
          </a:stretch>
        </p:blipFill>
        <p:spPr bwMode="auto">
          <a:xfrm>
            <a:off x="373930" y="274639"/>
            <a:ext cx="1261595" cy="1246318"/>
          </a:xfrm>
          <a:prstGeom prst="rect">
            <a:avLst/>
          </a:prstGeom>
          <a:noFill/>
          <a:ln w="12700" cap="sq">
            <a:noFill/>
            <a:miter lim="800000"/>
            <a:headEnd type="none" w="sm" len="sm"/>
            <a:tailEnd type="none" w="sm" len="sm"/>
          </a:ln>
        </p:spPr>
      </p:pic>
      <p:sp>
        <p:nvSpPr>
          <p:cNvPr id="10" name="Content Placeholder 2">
            <a:extLst>
              <a:ext uri="{FF2B5EF4-FFF2-40B4-BE49-F238E27FC236}">
                <a16:creationId xmlns:a16="http://schemas.microsoft.com/office/drawing/2014/main" id="{9CF91BAA-33D6-4795-9C7F-00A98523E5AE}"/>
              </a:ext>
            </a:extLst>
          </p:cNvPr>
          <p:cNvSpPr>
            <a:spLocks noGrp="1"/>
          </p:cNvSpPr>
          <p:nvPr>
            <p:ph idx="10"/>
          </p:nvPr>
        </p:nvSpPr>
        <p:spPr>
          <a:xfrm>
            <a:off x="5618375" y="1600201"/>
            <a:ext cx="5964025" cy="4525963"/>
          </a:xfrm>
        </p:spPr>
        <p:txBody>
          <a:bodyPr/>
          <a:lstStyle>
            <a:lvl1pPr marL="0" indent="0">
              <a:buNone/>
              <a:defRPr/>
            </a:lvl1pPr>
          </a:lstStyle>
          <a:p>
            <a:pPr lvl="0"/>
            <a:r>
              <a:rPr lang="en-US"/>
              <a:t>Click to edit Master text styles</a:t>
            </a:r>
          </a:p>
        </p:txBody>
      </p:sp>
      <p:sp>
        <p:nvSpPr>
          <p:cNvPr id="7" name="Rectangle 6">
            <a:extLst>
              <a:ext uri="{FF2B5EF4-FFF2-40B4-BE49-F238E27FC236}">
                <a16:creationId xmlns:a16="http://schemas.microsoft.com/office/drawing/2014/main" id="{3B135C4F-5310-485E-8753-FE42DD0CC1B3}"/>
              </a:ext>
            </a:extLst>
          </p:cNvPr>
          <p:cNvSpPr/>
          <p:nvPr userDrawn="1"/>
        </p:nvSpPr>
        <p:spPr>
          <a:xfrm>
            <a:off x="0" y="6803923"/>
            <a:ext cx="12192000" cy="64360"/>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56465067"/>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C97BEC7-FC97-413A-9335-B90838D7B099}"/>
              </a:ext>
            </a:extLst>
          </p:cNvPr>
          <p:cNvSpPr/>
          <p:nvPr/>
        </p:nvSpPr>
        <p:spPr>
          <a:xfrm>
            <a:off x="0" y="-30081"/>
            <a:ext cx="12192000" cy="79508"/>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574DED28-7881-4089-99BC-DA4938783EBE}"/>
              </a:ext>
            </a:extLst>
          </p:cNvPr>
          <p:cNvSpPr/>
          <p:nvPr userDrawn="1"/>
        </p:nvSpPr>
        <p:spPr>
          <a:xfrm>
            <a:off x="0" y="6803923"/>
            <a:ext cx="12192000" cy="64360"/>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Picture 7">
            <a:extLst>
              <a:ext uri="{FF2B5EF4-FFF2-40B4-BE49-F238E27FC236}">
                <a16:creationId xmlns:a16="http://schemas.microsoft.com/office/drawing/2014/main" id="{95CBCD0F-10CC-4558-A117-200AFD1C8944}"/>
              </a:ext>
            </a:extLst>
          </p:cNvPr>
          <p:cNvPicPr>
            <a:picLocks noChangeAspect="1" noChangeArrowheads="1"/>
          </p:cNvPicPr>
          <p:nvPr/>
        </p:nvPicPr>
        <p:blipFill>
          <a:blip r:embed="rId2"/>
          <a:srcRect/>
          <a:stretch>
            <a:fillRect/>
          </a:stretch>
        </p:blipFill>
        <p:spPr bwMode="auto">
          <a:xfrm>
            <a:off x="373930" y="274639"/>
            <a:ext cx="1261595" cy="1246318"/>
          </a:xfrm>
          <a:prstGeom prst="rect">
            <a:avLst/>
          </a:prstGeom>
          <a:noFill/>
          <a:ln w="12700" cap="sq">
            <a:noFill/>
            <a:miter lim="800000"/>
            <a:headEnd type="none" w="sm" len="sm"/>
            <a:tailEnd type="none" w="sm" len="sm"/>
          </a:ln>
        </p:spPr>
      </p:pic>
      <p:sp>
        <p:nvSpPr>
          <p:cNvPr id="10" name="Picture Placeholder 9">
            <a:extLst>
              <a:ext uri="{FF2B5EF4-FFF2-40B4-BE49-F238E27FC236}">
                <a16:creationId xmlns:a16="http://schemas.microsoft.com/office/drawing/2014/main" id="{B5743E16-86F2-457A-9197-85A32D0CF4C3}"/>
              </a:ext>
            </a:extLst>
          </p:cNvPr>
          <p:cNvSpPr>
            <a:spLocks noGrp="1"/>
          </p:cNvSpPr>
          <p:nvPr>
            <p:ph type="pic" sz="quarter" idx="10"/>
          </p:nvPr>
        </p:nvSpPr>
        <p:spPr>
          <a:xfrm>
            <a:off x="1747838" y="578254"/>
            <a:ext cx="10321925" cy="6089246"/>
          </a:xfrm>
        </p:spPr>
        <p:txBody>
          <a:bodyPr/>
          <a:lstStyle/>
          <a:p>
            <a:r>
              <a:rPr lang="en-US"/>
              <a:t>Click icon to add picture</a:t>
            </a:r>
          </a:p>
        </p:txBody>
      </p:sp>
    </p:spTree>
    <p:extLst>
      <p:ext uri="{BB962C8B-B14F-4D97-AF65-F5344CB8AC3E}">
        <p14:creationId xmlns:p14="http://schemas.microsoft.com/office/powerpoint/2010/main" val="1441145932"/>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cSld name="Picture with Caption">
    <p:bg>
      <p:bgRef idx="1001">
        <a:schemeClr val="bg2"/>
      </p:bgRef>
    </p:bg>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2076891" y="0"/>
            <a:ext cx="10115109" cy="4559808"/>
          </a:xfrm>
          <a:solidFill>
            <a:schemeClr val="tx2">
              <a:shade val="50000"/>
            </a:schemeClr>
          </a:solidFill>
          <a:ln>
            <a:noFill/>
          </a:ln>
        </p:spPr>
        <p:txBody>
          <a:bodyPr/>
          <a:lstStyle>
            <a:lvl1pPr>
              <a:buNone/>
              <a:defRPr sz="4267"/>
            </a:lvl1pPr>
            <a:extLst/>
          </a:lstStyle>
          <a:p>
            <a:r>
              <a:rPr lang="en-US"/>
              <a:t>Click icon to add picture</a:t>
            </a:r>
          </a:p>
        </p:txBody>
      </p:sp>
      <p:sp>
        <p:nvSpPr>
          <p:cNvPr id="4" name="Text Placeholder 3"/>
          <p:cNvSpPr>
            <a:spLocks noGrp="1"/>
          </p:cNvSpPr>
          <p:nvPr>
            <p:ph type="body" sz="half" idx="2"/>
          </p:nvPr>
        </p:nvSpPr>
        <p:spPr>
          <a:xfrm>
            <a:off x="2133600" y="5486400"/>
            <a:ext cx="9753600" cy="685800"/>
          </a:xfrm>
        </p:spPr>
        <p:txBody>
          <a:bodyPr/>
          <a:lstStyle>
            <a:lvl1pPr marL="0" indent="0">
              <a:buFontTx/>
              <a:buNone/>
              <a:defRPr sz="2267"/>
            </a:lvl1pPr>
            <a:lvl2pPr>
              <a:buFontTx/>
              <a:buNone/>
              <a:defRPr sz="1600"/>
            </a:lvl2pPr>
            <a:lvl3pPr>
              <a:buFontTx/>
              <a:buNone/>
              <a:defRPr sz="1333"/>
            </a:lvl3pPr>
            <a:lvl4pPr>
              <a:buFontTx/>
              <a:buNone/>
              <a:defRPr sz="1200"/>
            </a:lvl4pPr>
            <a:lvl5pPr>
              <a:buFontTx/>
              <a:buNone/>
              <a:defRPr sz="1200"/>
            </a:lvl5pPr>
            <a:extLst/>
          </a:lstStyle>
          <a:p>
            <a:pPr lvl="0"/>
            <a:r>
              <a:rPr lang="en-US"/>
              <a:t>Click to edit Master text styles</a:t>
            </a:r>
          </a:p>
        </p:txBody>
      </p:sp>
      <p:sp>
        <p:nvSpPr>
          <p:cNvPr id="8" name="Rectangle 7"/>
          <p:cNvSpPr/>
          <p:nvPr/>
        </p:nvSpPr>
        <p:spPr>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2400"/>
          </a:p>
        </p:txBody>
      </p:sp>
      <p:sp>
        <p:nvSpPr>
          <p:cNvPr id="9" name="Rectangle 8"/>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2400"/>
          </a:p>
        </p:txBody>
      </p:sp>
      <p:sp>
        <p:nvSpPr>
          <p:cNvPr id="10" name="Rectangle 9"/>
          <p:cNvSpPr/>
          <p:nvPr/>
        </p:nvSpPr>
        <p:spPr>
          <a:xfrm>
            <a:off x="2060448" y="4654296"/>
            <a:ext cx="10119360"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2400"/>
          </a:p>
        </p:txBody>
      </p:sp>
      <p:sp>
        <p:nvSpPr>
          <p:cNvPr id="2" name="Title 1"/>
          <p:cNvSpPr>
            <a:spLocks noGrp="1"/>
          </p:cNvSpPr>
          <p:nvPr>
            <p:ph type="title"/>
          </p:nvPr>
        </p:nvSpPr>
        <p:spPr>
          <a:xfrm>
            <a:off x="2133600" y="4724400"/>
            <a:ext cx="9753600" cy="609600"/>
          </a:xfrm>
        </p:spPr>
        <p:txBody>
          <a:bodyPr anchor="ctr"/>
          <a:lstStyle>
            <a:lvl1pPr algn="l">
              <a:buNone/>
              <a:defRPr sz="3733" b="0">
                <a:solidFill>
                  <a:srgbClr val="FFFFFF"/>
                </a:solidFill>
              </a:defRPr>
            </a:lvl1pPr>
            <a:extLst/>
          </a:lstStyle>
          <a:p>
            <a:r>
              <a:rPr lang="en-US"/>
              <a:t>Click to edit Master title style</a:t>
            </a:r>
          </a:p>
        </p:txBody>
      </p:sp>
      <p:sp>
        <p:nvSpPr>
          <p:cNvPr id="11" name="Rectangle 10"/>
          <p:cNvSpPr/>
          <p:nvPr/>
        </p:nvSpPr>
        <p:spPr>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2400"/>
          </a:p>
        </p:txBody>
      </p:sp>
      <p:sp>
        <p:nvSpPr>
          <p:cNvPr id="12" name="Date Placeholder 11"/>
          <p:cNvSpPr>
            <a:spLocks noGrp="1"/>
          </p:cNvSpPr>
          <p:nvPr>
            <p:ph type="dt" sz="half" idx="10"/>
          </p:nvPr>
        </p:nvSpPr>
        <p:spPr>
          <a:xfrm>
            <a:off x="8331200" y="6248400"/>
            <a:ext cx="3556000" cy="365125"/>
          </a:xfrm>
        </p:spPr>
        <p:txBody>
          <a:bodyPr rtlCol="0"/>
          <a:lstStyle/>
          <a:p>
            <a:fld id="{E4606EA6-EFEA-4C30-9264-4F9291A5780D}" type="datetime1">
              <a:rPr lang="en-US" smtClean="0"/>
              <a:pPr/>
              <a:t>9/23/2025</a:t>
            </a:fld>
            <a:endParaRPr lang="en-US"/>
          </a:p>
        </p:txBody>
      </p:sp>
      <p:sp>
        <p:nvSpPr>
          <p:cNvPr id="13" name="Slide Number Placeholder 12"/>
          <p:cNvSpPr>
            <a:spLocks noGrp="1"/>
          </p:cNvSpPr>
          <p:nvPr>
            <p:ph type="sldNum" sz="quarter" idx="11"/>
          </p:nvPr>
        </p:nvSpPr>
        <p:spPr>
          <a:xfrm>
            <a:off x="0" y="4667249"/>
            <a:ext cx="1930400" cy="663579"/>
          </a:xfrm>
        </p:spPr>
        <p:txBody>
          <a:bodyPr rtlCol="0"/>
          <a:lstStyle>
            <a:lvl1pPr>
              <a:defRPr sz="3733"/>
            </a:lvl1pPr>
            <a:extLst/>
          </a:lstStyle>
          <a:p>
            <a:pPr algn="ctr"/>
            <a:fld id="{8F82E0A0-C266-4798-8C8F-B9F91E9DA37E}" type="slidenum">
              <a:rPr lang="en-US" sz="3733" b="1" smtClean="0">
                <a:solidFill>
                  <a:srgbClr val="FFFFFF"/>
                </a:solidFill>
              </a:rPr>
              <a:pPr algn="ctr"/>
              <a:t>‹#›</a:t>
            </a:fld>
            <a:endParaRPr lang="en-US" sz="3733"/>
          </a:p>
        </p:txBody>
      </p:sp>
      <p:sp>
        <p:nvSpPr>
          <p:cNvPr id="14" name="Footer Placeholder 13"/>
          <p:cNvSpPr>
            <a:spLocks noGrp="1"/>
          </p:cNvSpPr>
          <p:nvPr>
            <p:ph type="ftr" sz="quarter" idx="12"/>
          </p:nvPr>
        </p:nvSpPr>
        <p:spPr>
          <a:xfrm>
            <a:off x="2133600" y="6248207"/>
            <a:ext cx="6096000" cy="365125"/>
          </a:xfrm>
        </p:spPr>
        <p:txBody>
          <a:bodyPr rtlCol="0"/>
          <a:lstStyle/>
          <a:p>
            <a:endParaRPr lang="en-US"/>
          </a:p>
        </p:txBody>
      </p:sp>
    </p:spTree>
    <p:extLst>
      <p:ext uri="{BB962C8B-B14F-4D97-AF65-F5344CB8AC3E}">
        <p14:creationId xmlns:p14="http://schemas.microsoft.com/office/powerpoint/2010/main" val="4252169434"/>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17336" y="274639"/>
            <a:ext cx="9565064"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017336" y="1600202"/>
            <a:ext cx="9565064"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03896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ransition spd="slow">
    <p:push dir="u"/>
  </p:transition>
  <p:hf sldNum="0" hdr="0" ftr="0" dt="0"/>
  <p:txStyles>
    <p:titleStyle>
      <a:lvl1pPr algn="l" defTabSz="914400" rtl="0" eaLnBrk="1" latinLnBrk="0" hangingPunct="1">
        <a:spcBef>
          <a:spcPct val="0"/>
        </a:spcBef>
        <a:buNone/>
        <a:defRPr sz="4400" b="1" kern="1200" cap="none" baseline="0">
          <a:solidFill>
            <a:srgbClr val="F84D42"/>
          </a:solidFill>
          <a:latin typeface="Geography"/>
          <a:ea typeface="+mj-ea"/>
          <a:cs typeface="+mj-cs"/>
        </a:defRPr>
      </a:lvl1pPr>
    </p:titleStyle>
    <p:bodyStyle>
      <a:lvl1pPr marL="231775" indent="-231775" algn="l" defTabSz="914400" rtl="0" eaLnBrk="1" latinLnBrk="0" hangingPunct="1">
        <a:spcBef>
          <a:spcPct val="20000"/>
        </a:spcBef>
        <a:buFont typeface="Arial" panose="020B0604020202020204" pitchFamily="34" charset="0"/>
        <a:buChar char="•"/>
        <a:tabLst/>
        <a:defRPr sz="3200" kern="1200">
          <a:solidFill>
            <a:srgbClr val="394651"/>
          </a:solidFill>
          <a:latin typeface="Geography"/>
          <a:ea typeface="+mn-ea"/>
          <a:cs typeface="+mn-cs"/>
        </a:defRPr>
      </a:lvl1pPr>
      <a:lvl2pPr marL="742950" indent="-285750" algn="l" defTabSz="914400" rtl="0" eaLnBrk="1" latinLnBrk="0" hangingPunct="1">
        <a:spcBef>
          <a:spcPct val="20000"/>
        </a:spcBef>
        <a:buFont typeface="Arial" panose="020B0604020202020204" pitchFamily="34" charset="0"/>
        <a:buChar char="–"/>
        <a:tabLst/>
        <a:defRPr sz="3200" kern="1200">
          <a:solidFill>
            <a:srgbClr val="394651"/>
          </a:solidFill>
          <a:latin typeface="Geography"/>
          <a:ea typeface="+mn-ea"/>
          <a:cs typeface="+mn-cs"/>
        </a:defRPr>
      </a:lvl2pPr>
      <a:lvl3pPr marL="1143000" indent="-228600" algn="l" defTabSz="914400" rtl="0" eaLnBrk="1" latinLnBrk="0" hangingPunct="1">
        <a:spcBef>
          <a:spcPct val="20000"/>
        </a:spcBef>
        <a:buFont typeface="Arial" panose="020B0604020202020204" pitchFamily="34" charset="0"/>
        <a:buChar char="•"/>
        <a:tabLst/>
        <a:defRPr sz="2800" kern="1200">
          <a:solidFill>
            <a:srgbClr val="394651"/>
          </a:solidFill>
          <a:latin typeface="Geography"/>
          <a:ea typeface="+mn-ea"/>
          <a:cs typeface="+mn-cs"/>
        </a:defRPr>
      </a:lvl3pPr>
      <a:lvl4pPr marL="1600200" indent="-228600" algn="l" defTabSz="914400" rtl="0" eaLnBrk="1" latinLnBrk="0" hangingPunct="1">
        <a:spcBef>
          <a:spcPct val="20000"/>
        </a:spcBef>
        <a:buFont typeface="Arial" panose="020B0604020202020204" pitchFamily="34" charset="0"/>
        <a:buChar char="–"/>
        <a:tabLst/>
        <a:defRPr sz="2400" kern="1200">
          <a:solidFill>
            <a:srgbClr val="394651"/>
          </a:solidFill>
          <a:latin typeface="Geography"/>
          <a:ea typeface="+mn-ea"/>
          <a:cs typeface="+mn-cs"/>
        </a:defRPr>
      </a:lvl4pPr>
      <a:lvl5pPr marL="2057400" indent="-228600" algn="l" defTabSz="914400" rtl="0" eaLnBrk="1" latinLnBrk="0" hangingPunct="1">
        <a:spcBef>
          <a:spcPct val="20000"/>
        </a:spcBef>
        <a:buFont typeface="Arial" panose="020B0604020202020204" pitchFamily="34" charset="0"/>
        <a:buChar char="»"/>
        <a:tabLst/>
        <a:defRPr sz="2400" kern="1200">
          <a:solidFill>
            <a:srgbClr val="394651"/>
          </a:solidFill>
          <a:latin typeface="Geography"/>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microsoft.com/office/2018/10/relationships/comments" Target="../comments/modernComment_3F2_A8656523.xml"/><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microsoft.com/office/2018/10/relationships/comments" Target="../comments/modernComment_102_240FB4C4.xml"/><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1.png"/><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hdphoto" Target="../media/hdphoto2.wdp"/><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diagramColors" Target="../diagrams/colors1.xml"/><Relationship Id="rId11" Type="http://schemas.openxmlformats.org/officeDocument/2006/relationships/image" Target="../media/image10.png"/><Relationship Id="rId5" Type="http://schemas.openxmlformats.org/officeDocument/2006/relationships/diagramQuickStyle" Target="../diagrams/quickStyle1.xml"/><Relationship Id="rId10" Type="http://schemas.microsoft.com/office/2007/relationships/hdphoto" Target="../media/hdphoto1.wdp"/><Relationship Id="rId4" Type="http://schemas.openxmlformats.org/officeDocument/2006/relationships/diagramLayout" Target="../diagrams/layout1.xml"/><Relationship Id="rId9" Type="http://schemas.openxmlformats.org/officeDocument/2006/relationships/image" Target="../media/image9.png"/><Relationship Id="rId14" Type="http://schemas.microsoft.com/office/2007/relationships/hdphoto" Target="../media/hdphoto3.wdp"/></Relationships>
</file>

<file path=ppt/slides/_rels/slide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diagramColors" Target="../diagrams/colors2.xml"/><Relationship Id="rId11" Type="http://schemas.openxmlformats.org/officeDocument/2006/relationships/image" Target="../media/image15.jpeg"/><Relationship Id="rId5" Type="http://schemas.openxmlformats.org/officeDocument/2006/relationships/diagramQuickStyle" Target="../diagrams/quickStyle2.xml"/><Relationship Id="rId10" Type="http://schemas.openxmlformats.org/officeDocument/2006/relationships/image" Target="../media/image14.jpeg"/><Relationship Id="rId4" Type="http://schemas.openxmlformats.org/officeDocument/2006/relationships/diagramLayout" Target="../diagrams/layout2.xml"/><Relationship Id="rId9"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microsoft.com/office/2007/relationships/hdphoto" Target="../media/hdphoto4.wdp"/><Relationship Id="rId5" Type="http://schemas.openxmlformats.org/officeDocument/2006/relationships/image" Target="../media/image18.pn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microsoft.com/office/2018/10/relationships/comments" Target="../comments/modernComment_3ED_3EB4FBBF.xml"/><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microsoft.com/office/2018/10/relationships/comments" Target="../comments/modernComment_3EC_1DB9F6DC.xml"/><Relationship Id="rId2" Type="http://schemas.openxmlformats.org/officeDocument/2006/relationships/notesSlide" Target="../notesSlides/notesSlide10.xml"/><Relationship Id="rId1" Type="http://schemas.openxmlformats.org/officeDocument/2006/relationships/slideLayout" Target="../slideLayouts/slideLayout5.xml"/><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microsoft.com/office/2007/relationships/media" Target="../media/media2.mp4"/><Relationship Id="rId1" Type="http://schemas.openxmlformats.org/officeDocument/2006/relationships/video" Target="NULL" TargetMode="External"/><Relationship Id="rId5" Type="http://schemas.openxmlformats.org/officeDocument/2006/relationships/image" Target="../media/image27.png"/><Relationship Id="rId4" Type="http://schemas.openxmlformats.org/officeDocument/2006/relationships/notesSlide" Target="../notesSlides/notesSlide1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microsoft.com/office/2007/relationships/media" Target="../media/media3.mp4"/><Relationship Id="rId1" Type="http://schemas.openxmlformats.org/officeDocument/2006/relationships/video" Target="NULL" TargetMode="Externa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5.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microsoft.com/office/2018/10/relationships/comments" Target="../comments/modernComment_3F6_14B9FC3.xml"/><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microsoft.com/office/2018/10/relationships/comments" Target="../comments/modernComment_3FB_A623A4E1.xml"/><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diagramData" Target="../diagrams/data4.xml"/><Relationship Id="rId7" Type="http://schemas.microsoft.com/office/2007/relationships/diagramDrawing" Target="../diagrams/drawing4.xml"/><Relationship Id="rId12" Type="http://schemas.openxmlformats.org/officeDocument/2006/relationships/image" Target="../media/image43.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diagramColors" Target="../diagrams/colors4.xml"/><Relationship Id="rId11" Type="http://schemas.openxmlformats.org/officeDocument/2006/relationships/image" Target="../media/image42.jpeg"/><Relationship Id="rId5" Type="http://schemas.openxmlformats.org/officeDocument/2006/relationships/diagramQuickStyle" Target="../diagrams/quickStyle4.xml"/><Relationship Id="rId10" Type="http://schemas.openxmlformats.org/officeDocument/2006/relationships/image" Target="../media/image41.jpeg"/><Relationship Id="rId4" Type="http://schemas.openxmlformats.org/officeDocument/2006/relationships/diagramLayout" Target="../diagrams/layout4.xml"/><Relationship Id="rId9"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1C0BA-A134-4E3B-F8C2-5C5FF1D93433}"/>
              </a:ext>
            </a:extLst>
          </p:cNvPr>
          <p:cNvSpPr>
            <a:spLocks noGrp="1"/>
          </p:cNvSpPr>
          <p:nvPr>
            <p:ph type="ctrTitle"/>
          </p:nvPr>
        </p:nvSpPr>
        <p:spPr>
          <a:xfrm>
            <a:off x="238167" y="2568577"/>
            <a:ext cx="7483433" cy="1470025"/>
          </a:xfrm>
        </p:spPr>
        <p:txBody>
          <a:bodyPr>
            <a:normAutofit/>
          </a:bodyPr>
          <a:lstStyle/>
          <a:p>
            <a:r>
              <a:rPr lang="en-US" sz="3500"/>
              <a:t>Lithium-Ion Battery Response Training</a:t>
            </a:r>
          </a:p>
        </p:txBody>
      </p:sp>
      <p:sp>
        <p:nvSpPr>
          <p:cNvPr id="3" name="Subtitle 2">
            <a:extLst>
              <a:ext uri="{FF2B5EF4-FFF2-40B4-BE49-F238E27FC236}">
                <a16:creationId xmlns:a16="http://schemas.microsoft.com/office/drawing/2014/main" id="{52CB7275-90FC-6523-3611-E4BCB99929F7}"/>
              </a:ext>
            </a:extLst>
          </p:cNvPr>
          <p:cNvSpPr>
            <a:spLocks noGrp="1"/>
          </p:cNvSpPr>
          <p:nvPr>
            <p:ph type="subTitle" idx="1"/>
          </p:nvPr>
        </p:nvSpPr>
        <p:spPr>
          <a:xfrm>
            <a:off x="395817" y="3771900"/>
            <a:ext cx="7315200" cy="889000"/>
          </a:xfrm>
        </p:spPr>
        <p:txBody>
          <a:bodyPr vert="horz" lIns="91440" tIns="45720" rIns="91440" bIns="45720" rtlCol="0" anchor="t">
            <a:normAutofit/>
          </a:bodyPr>
          <a:lstStyle/>
          <a:p>
            <a:r>
              <a:rPr lang="en-US"/>
              <a:t>Battery Basics and Hazards</a:t>
            </a:r>
          </a:p>
        </p:txBody>
      </p:sp>
    </p:spTree>
    <p:extLst>
      <p:ext uri="{BB962C8B-B14F-4D97-AF65-F5344CB8AC3E}">
        <p14:creationId xmlns:p14="http://schemas.microsoft.com/office/powerpoint/2010/main" val="689480661"/>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7203EE4-92DD-0DDD-C452-E18795A7A607}"/>
            </a:ext>
          </a:extLst>
        </p:cNvPr>
        <p:cNvGrpSpPr/>
        <p:nvPr/>
      </p:nvGrpSpPr>
      <p:grpSpPr>
        <a:xfrm>
          <a:off x="0" y="0"/>
          <a:ext cx="0" cy="0"/>
          <a:chOff x="0" y="0"/>
          <a:chExt cx="0" cy="0"/>
        </a:xfrm>
      </p:grpSpPr>
      <p:pic>
        <p:nvPicPr>
          <p:cNvPr id="13" name="Slide 5 Bckgrd Pict">
            <a:extLst>
              <a:ext uri="{FF2B5EF4-FFF2-40B4-BE49-F238E27FC236}">
                <a16:creationId xmlns:a16="http://schemas.microsoft.com/office/drawing/2014/main" id="{2D0C1972-7690-2873-8D77-8785F7E26A0B}"/>
              </a:ext>
            </a:extLst>
          </p:cNvPr>
          <p:cNvPicPr>
            <a:picLocks noGrp="1" noChangeAspect="1"/>
          </p:cNvPicPr>
          <p:nvPr>
            <p:ph type="pic" idx="1"/>
          </p:nvPr>
        </p:nvPicPr>
        <p:blipFill>
          <a:blip r:embed="rId3"/>
          <a:srcRect t="25097" r="1" b="14798"/>
          <a:stretch>
            <a:fillRect/>
          </a:stretch>
        </p:blipFill>
        <p:spPr>
          <a:xfrm>
            <a:off x="2076891" y="10"/>
            <a:ext cx="10115109" cy="4559798"/>
          </a:xfrm>
          <a:noFill/>
        </p:spPr>
      </p:pic>
      <p:sp>
        <p:nvSpPr>
          <p:cNvPr id="14" name="Slide 5 Subtitle">
            <a:extLst>
              <a:ext uri="{FF2B5EF4-FFF2-40B4-BE49-F238E27FC236}">
                <a16:creationId xmlns:a16="http://schemas.microsoft.com/office/drawing/2014/main" id="{C1140A3C-D122-6367-0DAD-56680C93A164}"/>
              </a:ext>
            </a:extLst>
          </p:cNvPr>
          <p:cNvSpPr>
            <a:spLocks noGrp="1"/>
          </p:cNvSpPr>
          <p:nvPr>
            <p:ph type="body" sz="half" idx="2"/>
          </p:nvPr>
        </p:nvSpPr>
        <p:spPr>
          <a:xfrm>
            <a:off x="2133600" y="5486400"/>
            <a:ext cx="9753600" cy="685800"/>
          </a:xfrm>
        </p:spPr>
        <p:txBody>
          <a:bodyPr>
            <a:normAutofit/>
          </a:bodyPr>
          <a:lstStyle/>
          <a:p>
            <a:r>
              <a:rPr lang="en-US"/>
              <a:t>Unit 2</a:t>
            </a:r>
            <a:endParaRPr lang="ru-RU"/>
          </a:p>
        </p:txBody>
      </p:sp>
      <p:sp>
        <p:nvSpPr>
          <p:cNvPr id="15" name="Slide 5 Title">
            <a:extLst>
              <a:ext uri="{FF2B5EF4-FFF2-40B4-BE49-F238E27FC236}">
                <a16:creationId xmlns:a16="http://schemas.microsoft.com/office/drawing/2014/main" id="{A8B84ADC-57C5-82C1-79E6-F5B786269421}"/>
              </a:ext>
            </a:extLst>
          </p:cNvPr>
          <p:cNvSpPr>
            <a:spLocks noGrp="1"/>
          </p:cNvSpPr>
          <p:nvPr>
            <p:ph type="title"/>
          </p:nvPr>
        </p:nvSpPr>
        <p:spPr>
          <a:xfrm>
            <a:off x="2133600" y="4724400"/>
            <a:ext cx="9753600" cy="609600"/>
          </a:xfrm>
        </p:spPr>
        <p:txBody>
          <a:bodyPr anchor="ctr">
            <a:normAutofit/>
          </a:bodyPr>
          <a:lstStyle/>
          <a:p>
            <a:pPr>
              <a:lnSpc>
                <a:spcPct val="90000"/>
              </a:lnSpc>
            </a:pPr>
            <a:r>
              <a:rPr lang="en-US"/>
              <a:t>Battery Basics and Hazards</a:t>
            </a:r>
            <a:endParaRPr lang="ru-RU"/>
          </a:p>
        </p:txBody>
      </p:sp>
    </p:spTree>
    <p:extLst>
      <p:ext uri="{BB962C8B-B14F-4D97-AF65-F5344CB8AC3E}">
        <p14:creationId xmlns:p14="http://schemas.microsoft.com/office/powerpoint/2010/main" val="37715557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3106A-9C3A-688C-D957-2C2AE0B167B0}"/>
              </a:ext>
            </a:extLst>
          </p:cNvPr>
          <p:cNvSpPr>
            <a:spLocks noGrp="1"/>
          </p:cNvSpPr>
          <p:nvPr>
            <p:ph type="title"/>
          </p:nvPr>
        </p:nvSpPr>
        <p:spPr/>
        <p:txBody>
          <a:bodyPr/>
          <a:lstStyle/>
          <a:p>
            <a:r>
              <a:rPr lang="en-US"/>
              <a:t>Battery Fires are on the Rise</a:t>
            </a:r>
          </a:p>
        </p:txBody>
      </p:sp>
      <p:pic>
        <p:nvPicPr>
          <p:cNvPr id="4" name="Content Placeholder 7">
            <a:extLst>
              <a:ext uri="{FF2B5EF4-FFF2-40B4-BE49-F238E27FC236}">
                <a16:creationId xmlns:a16="http://schemas.microsoft.com/office/drawing/2014/main" id="{4C7B49AA-80B6-EFAD-348E-745CB3BFAE85}"/>
              </a:ext>
            </a:extLst>
          </p:cNvPr>
          <p:cNvPicPr>
            <a:picLocks noChangeAspect="1"/>
          </p:cNvPicPr>
          <p:nvPr/>
        </p:nvPicPr>
        <p:blipFill>
          <a:blip r:embed="rId3"/>
          <a:stretch>
            <a:fillRect/>
          </a:stretch>
        </p:blipFill>
        <p:spPr>
          <a:xfrm>
            <a:off x="385199" y="1583567"/>
            <a:ext cx="5601945" cy="4699800"/>
          </a:xfrm>
          <a:prstGeom prst="rect">
            <a:avLst/>
          </a:prstGeom>
          <a:ln>
            <a:solidFill>
              <a:schemeClr val="tx1"/>
            </a:solidFill>
          </a:ln>
        </p:spPr>
      </p:pic>
      <p:pic>
        <p:nvPicPr>
          <p:cNvPr id="5" name="Picture 4" descr="Chart&#10;&#10;Description automatically generated">
            <a:extLst>
              <a:ext uri="{FF2B5EF4-FFF2-40B4-BE49-F238E27FC236}">
                <a16:creationId xmlns:a16="http://schemas.microsoft.com/office/drawing/2014/main" id="{644E9766-BBEA-E876-D34A-0889754000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24614" y="1583567"/>
            <a:ext cx="5157786" cy="4699800"/>
          </a:xfrm>
          <a:prstGeom prst="rect">
            <a:avLst/>
          </a:prstGeom>
          <a:ln>
            <a:solidFill>
              <a:schemeClr val="tx1"/>
            </a:solidFill>
          </a:ln>
        </p:spPr>
      </p:pic>
    </p:spTree>
    <p:extLst>
      <p:ext uri="{BB962C8B-B14F-4D97-AF65-F5344CB8AC3E}">
        <p14:creationId xmlns:p14="http://schemas.microsoft.com/office/powerpoint/2010/main" val="266127011"/>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12705-7E0F-78ED-C440-312250EB2010}"/>
              </a:ext>
            </a:extLst>
          </p:cNvPr>
          <p:cNvSpPr>
            <a:spLocks noGrp="1"/>
          </p:cNvSpPr>
          <p:nvPr>
            <p:ph type="title"/>
          </p:nvPr>
        </p:nvSpPr>
        <p:spPr/>
        <p:txBody>
          <a:bodyPr/>
          <a:lstStyle/>
          <a:p>
            <a:r>
              <a:rPr lang="en-US"/>
              <a:t>Exponential Increase - Infrastructure</a:t>
            </a:r>
          </a:p>
        </p:txBody>
      </p:sp>
      <p:sp>
        <p:nvSpPr>
          <p:cNvPr id="3" name="Content Placeholder 2">
            <a:extLst>
              <a:ext uri="{FF2B5EF4-FFF2-40B4-BE49-F238E27FC236}">
                <a16:creationId xmlns:a16="http://schemas.microsoft.com/office/drawing/2014/main" id="{453642B4-118A-E9D1-421A-F9FE7462EFB4}"/>
              </a:ext>
            </a:extLst>
          </p:cNvPr>
          <p:cNvSpPr>
            <a:spLocks noGrp="1"/>
          </p:cNvSpPr>
          <p:nvPr>
            <p:ph idx="1"/>
          </p:nvPr>
        </p:nvSpPr>
        <p:spPr>
          <a:xfrm>
            <a:off x="1404257" y="1600202"/>
            <a:ext cx="4110359" cy="4983159"/>
          </a:xfrm>
        </p:spPr>
        <p:txBody>
          <a:bodyPr>
            <a:normAutofit fontScale="92500" lnSpcReduction="10000"/>
          </a:bodyPr>
          <a:lstStyle/>
          <a:p>
            <a:pPr>
              <a:spcBef>
                <a:spcPts val="933"/>
              </a:spcBef>
              <a:buClr>
                <a:schemeClr val="tx1"/>
              </a:buClr>
              <a:buSzPct val="100000"/>
            </a:pPr>
            <a:r>
              <a:rPr lang="en-US" altLang="x-none" b="1"/>
              <a:t>Federal Infrastructure Investment and Jobs Act (11/15/2021)</a:t>
            </a:r>
          </a:p>
          <a:p>
            <a:pPr marL="457200" lvl="1" indent="-457200">
              <a:spcBef>
                <a:spcPts val="933"/>
              </a:spcBef>
              <a:buClr>
                <a:schemeClr val="tx1"/>
              </a:buClr>
              <a:buSzPct val="100000"/>
              <a:buFont typeface="Arial" panose="020B0604020202020204" pitchFamily="34" charset="0"/>
              <a:buChar char="•"/>
            </a:pPr>
            <a:r>
              <a:rPr lang="en-US" altLang="x-none" sz="3000"/>
              <a:t>$6 Billion - Battery Storage</a:t>
            </a:r>
          </a:p>
          <a:p>
            <a:pPr marL="457200" lvl="1" indent="-457200">
              <a:spcBef>
                <a:spcPts val="933"/>
              </a:spcBef>
              <a:buClr>
                <a:schemeClr val="tx1"/>
              </a:buClr>
              <a:buSzPct val="100000"/>
              <a:buFont typeface="Arial" panose="020B0604020202020204" pitchFamily="34" charset="0"/>
              <a:buChar char="•"/>
            </a:pPr>
            <a:r>
              <a:rPr lang="en-US" altLang="x-none" sz="3000"/>
              <a:t>$7.5 Billion - Rapid charging stations – 500,000 along highways and in communities</a:t>
            </a:r>
          </a:p>
          <a:p>
            <a:pPr marL="457200" lvl="1" indent="-457200">
              <a:spcBef>
                <a:spcPts val="933"/>
              </a:spcBef>
              <a:buClr>
                <a:schemeClr val="tx1"/>
              </a:buClr>
              <a:buSzPct val="100000"/>
              <a:buFont typeface="Arial" panose="020B0604020202020204" pitchFamily="34" charset="0"/>
              <a:buChar char="•"/>
            </a:pPr>
            <a:r>
              <a:rPr lang="en-US" altLang="x-none" sz="3000"/>
              <a:t>$1 Billion - School Buses</a:t>
            </a:r>
            <a:endParaRPr lang="en-US" sz="3000"/>
          </a:p>
        </p:txBody>
      </p:sp>
      <p:pic>
        <p:nvPicPr>
          <p:cNvPr id="5" name="Picture 4" descr="A picture containing text, tree, grass, outdoor&#10;&#10;Description automatically generated">
            <a:extLst>
              <a:ext uri="{FF2B5EF4-FFF2-40B4-BE49-F238E27FC236}">
                <a16:creationId xmlns:a16="http://schemas.microsoft.com/office/drawing/2014/main" id="{5E4B1FBA-CC76-810A-ABA4-FD2AF331AB2B}"/>
              </a:ext>
            </a:extLst>
          </p:cNvPr>
          <p:cNvPicPr>
            <a:picLocks noChangeAspect="1"/>
          </p:cNvPicPr>
          <p:nvPr/>
        </p:nvPicPr>
        <p:blipFill>
          <a:blip r:embed="rId4">
            <a:extLst>
              <a:ext uri="{28A0092B-C50C-407E-A947-70E740481C1C}">
                <a14:useLocalDpi xmlns:a14="http://schemas.microsoft.com/office/drawing/2010/main" val="0"/>
              </a:ext>
            </a:extLst>
          </a:blip>
          <a:srcRect l="2069" r="20353"/>
          <a:stretch>
            <a:fillRect/>
          </a:stretch>
        </p:blipFill>
        <p:spPr>
          <a:xfrm>
            <a:off x="6296582" y="1912697"/>
            <a:ext cx="5181600" cy="4358167"/>
          </a:xfrm>
          <a:prstGeom prst="rect">
            <a:avLst/>
          </a:prstGeom>
          <a:noFill/>
        </p:spPr>
      </p:pic>
    </p:spTree>
    <p:extLst>
      <p:ext uri="{BB962C8B-B14F-4D97-AF65-F5344CB8AC3E}">
        <p14:creationId xmlns:p14="http://schemas.microsoft.com/office/powerpoint/2010/main" val="2825217315"/>
      </p:ext>
    </p:extLst>
  </p:cSld>
  <p:clrMapOvr>
    <a:masterClrMapping/>
  </p:clrMapOvr>
  <p:transition spd="slow">
    <p:push dir="u"/>
  </p:transition>
  <p:extLst>
    <p:ext uri="{6950BFC3-D8DA-4A85-94F7-54DA5524770B}">
      <p188:commentRel xmlns:p188="http://schemas.microsoft.com/office/powerpoint/2018/8/main" r:id="rId3"/>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DB8F1-B324-503B-7525-241B9E96387B}"/>
              </a:ext>
            </a:extLst>
          </p:cNvPr>
          <p:cNvSpPr>
            <a:spLocks noGrp="1"/>
          </p:cNvSpPr>
          <p:nvPr>
            <p:ph type="title"/>
          </p:nvPr>
        </p:nvSpPr>
        <p:spPr/>
        <p:txBody>
          <a:bodyPr/>
          <a:lstStyle/>
          <a:p>
            <a:r>
              <a:rPr lang="en-US"/>
              <a:t>Number of Incidents Globally</a:t>
            </a:r>
          </a:p>
        </p:txBody>
      </p:sp>
      <p:pic>
        <p:nvPicPr>
          <p:cNvPr id="4" name="Picture 3" descr="Chart, histogram&#10;&#10;AI-generated content may be incorrect.">
            <a:extLst>
              <a:ext uri="{FF2B5EF4-FFF2-40B4-BE49-F238E27FC236}">
                <a16:creationId xmlns:a16="http://schemas.microsoft.com/office/drawing/2014/main" id="{3D49DD77-5EBE-C6CB-414A-42D501BD1E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8800" y="1417639"/>
            <a:ext cx="8534400" cy="4267200"/>
          </a:xfrm>
          <a:prstGeom prst="rect">
            <a:avLst/>
          </a:prstGeom>
          <a:noFill/>
        </p:spPr>
      </p:pic>
      <p:sp>
        <p:nvSpPr>
          <p:cNvPr id="7" name="TextBox 6">
            <a:extLst>
              <a:ext uri="{FF2B5EF4-FFF2-40B4-BE49-F238E27FC236}">
                <a16:creationId xmlns:a16="http://schemas.microsoft.com/office/drawing/2014/main" id="{99A69940-6764-D8E3-5C42-F92B840B3A79}"/>
              </a:ext>
            </a:extLst>
          </p:cNvPr>
          <p:cNvSpPr txBox="1"/>
          <p:nvPr/>
        </p:nvSpPr>
        <p:spPr>
          <a:xfrm>
            <a:off x="3869266" y="5782734"/>
            <a:ext cx="4453467" cy="553998"/>
          </a:xfrm>
          <a:prstGeom prst="rect">
            <a:avLst/>
          </a:prstGeom>
          <a:noFill/>
        </p:spPr>
        <p:txBody>
          <a:bodyPr wrap="square" rtlCol="0">
            <a:spAutoFit/>
          </a:bodyPr>
          <a:lstStyle/>
          <a:p>
            <a:r>
              <a:rPr lang="en-US" sz="1100">
                <a:latin typeface="Geography"/>
              </a:rPr>
              <a:t>https://www.ul.com/insights/lithium-ion-battery-incident-reporting</a:t>
            </a:r>
          </a:p>
          <a:p>
            <a:endParaRPr lang="en-US"/>
          </a:p>
        </p:txBody>
      </p:sp>
    </p:spTree>
    <p:extLst>
      <p:ext uri="{BB962C8B-B14F-4D97-AF65-F5344CB8AC3E}">
        <p14:creationId xmlns:p14="http://schemas.microsoft.com/office/powerpoint/2010/main" val="605009092"/>
      </p:ext>
    </p:extLst>
  </p:cSld>
  <p:clrMapOvr>
    <a:masterClrMapping/>
  </p:clrMapOvr>
  <p:transition spd="slow">
    <p:push dir="u"/>
  </p:transition>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88CE4-95BF-F46F-71B9-6252DE9B8561}"/>
              </a:ext>
            </a:extLst>
          </p:cNvPr>
          <p:cNvSpPr>
            <a:spLocks noGrp="1"/>
          </p:cNvSpPr>
          <p:nvPr>
            <p:ph type="title"/>
          </p:nvPr>
        </p:nvSpPr>
        <p:spPr/>
        <p:txBody>
          <a:bodyPr/>
          <a:lstStyle/>
          <a:p>
            <a:r>
              <a:rPr lang="en-US"/>
              <a:t>Total Incidents by Category</a:t>
            </a:r>
          </a:p>
        </p:txBody>
      </p:sp>
      <p:pic>
        <p:nvPicPr>
          <p:cNvPr id="4" name="Picture 3">
            <a:extLst>
              <a:ext uri="{FF2B5EF4-FFF2-40B4-BE49-F238E27FC236}">
                <a16:creationId xmlns:a16="http://schemas.microsoft.com/office/drawing/2014/main" id="{DC589A73-C5BD-EFE5-0AAE-597F4231B67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1828800" y="2102031"/>
            <a:ext cx="8534400" cy="3307080"/>
          </a:xfrm>
          <a:prstGeom prst="rect">
            <a:avLst/>
          </a:prstGeom>
          <a:noFill/>
        </p:spPr>
      </p:pic>
      <p:sp>
        <p:nvSpPr>
          <p:cNvPr id="5" name="TextBox 4">
            <a:extLst>
              <a:ext uri="{FF2B5EF4-FFF2-40B4-BE49-F238E27FC236}">
                <a16:creationId xmlns:a16="http://schemas.microsoft.com/office/drawing/2014/main" id="{FA73D2DD-1058-DF6F-CEB3-1C40238BE481}"/>
              </a:ext>
            </a:extLst>
          </p:cNvPr>
          <p:cNvSpPr txBox="1"/>
          <p:nvPr/>
        </p:nvSpPr>
        <p:spPr>
          <a:xfrm>
            <a:off x="3880757" y="5662616"/>
            <a:ext cx="4430485" cy="430887"/>
          </a:xfrm>
          <a:prstGeom prst="rect">
            <a:avLst/>
          </a:prstGeom>
          <a:noFill/>
        </p:spPr>
        <p:txBody>
          <a:bodyPr wrap="square" rtlCol="0">
            <a:spAutoFit/>
          </a:bodyPr>
          <a:lstStyle/>
          <a:p>
            <a:r>
              <a:rPr lang="en-US" sz="1100">
                <a:latin typeface="Geography"/>
              </a:rPr>
              <a:t>https://www.ul.com/insights/lithium-ion-battery-incident-reporting</a:t>
            </a:r>
          </a:p>
          <a:p>
            <a:endParaRPr lang="en-US" sz="1100">
              <a:latin typeface="Geography"/>
            </a:endParaRPr>
          </a:p>
        </p:txBody>
      </p:sp>
    </p:spTree>
    <p:extLst>
      <p:ext uri="{BB962C8B-B14F-4D97-AF65-F5344CB8AC3E}">
        <p14:creationId xmlns:p14="http://schemas.microsoft.com/office/powerpoint/2010/main" val="3947326171"/>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2F8D9-5000-6632-854B-4735A6DF83BA}"/>
              </a:ext>
            </a:extLst>
          </p:cNvPr>
          <p:cNvSpPr>
            <a:spLocks noGrp="1"/>
          </p:cNvSpPr>
          <p:nvPr>
            <p:ph type="title"/>
          </p:nvPr>
        </p:nvSpPr>
        <p:spPr>
          <a:xfrm>
            <a:off x="2017336" y="274639"/>
            <a:ext cx="9565064" cy="1143000"/>
          </a:xfrm>
        </p:spPr>
        <p:txBody>
          <a:bodyPr vert="horz" lIns="91440" tIns="45720" rIns="91440" bIns="45720" rtlCol="0" anchor="ctr">
            <a:normAutofit/>
          </a:bodyPr>
          <a:lstStyle/>
          <a:p>
            <a:r>
              <a:rPr lang="en-US" b="1" kern="1200" cap="none" baseline="0">
                <a:latin typeface="Geography"/>
                <a:ea typeface="+mj-ea"/>
                <a:cs typeface="+mj-cs"/>
              </a:rPr>
              <a:t>Battery Types (Primary)</a:t>
            </a:r>
          </a:p>
        </p:txBody>
      </p:sp>
      <p:graphicFrame>
        <p:nvGraphicFramePr>
          <p:cNvPr id="10" name="TextBox 4">
            <a:extLst>
              <a:ext uri="{FF2B5EF4-FFF2-40B4-BE49-F238E27FC236}">
                <a16:creationId xmlns:a16="http://schemas.microsoft.com/office/drawing/2014/main" id="{17C99476-AECD-9EED-5479-81E7F4B5E363}"/>
              </a:ext>
            </a:extLst>
          </p:cNvPr>
          <p:cNvGraphicFramePr/>
          <p:nvPr>
            <p:extLst>
              <p:ext uri="{D42A27DB-BD31-4B8C-83A1-F6EECF244321}">
                <p14:modId xmlns:p14="http://schemas.microsoft.com/office/powerpoint/2010/main" val="92284633"/>
              </p:ext>
            </p:extLst>
          </p:nvPr>
        </p:nvGraphicFramePr>
        <p:xfrm>
          <a:off x="5618375" y="1600201"/>
          <a:ext cx="5964025"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6" descr="Alkaline | All About Batteries | Adafruit Learning System">
            <a:extLst>
              <a:ext uri="{FF2B5EF4-FFF2-40B4-BE49-F238E27FC236}">
                <a16:creationId xmlns:a16="http://schemas.microsoft.com/office/drawing/2014/main" id="{56FFD1FF-B1E3-0482-3B1D-B75E40EC8D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5903" y="1600201"/>
            <a:ext cx="2791759" cy="2148346"/>
          </a:xfrm>
          <a:prstGeom prst="rect">
            <a:avLst/>
          </a:prstGeom>
          <a:noFill/>
          <a:extLst>
            <a:ext uri="{909E8E84-426E-40DD-AFC4-6F175D3DCCD1}">
              <a14:hiddenFill xmlns:a14="http://schemas.microsoft.com/office/drawing/2010/main">
                <a:solidFill>
                  <a:srgbClr val="FFFFFF"/>
                </a:solidFill>
              </a14:hiddenFill>
            </a:ext>
          </a:extLst>
        </p:spPr>
      </p:pic>
      <p:pic>
        <p:nvPicPr>
          <p:cNvPr id="13" name="Content Placeholder 8">
            <a:extLst>
              <a:ext uri="{FF2B5EF4-FFF2-40B4-BE49-F238E27FC236}">
                <a16:creationId xmlns:a16="http://schemas.microsoft.com/office/drawing/2014/main" id="{CD226782-EC99-DDD9-7781-8BCCF824FE8C}"/>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8000" b="89778" l="6250" r="92857">
                        <a14:foregroundMark x1="40625" y1="12000" x2="40625" y2="12000"/>
                        <a14:foregroundMark x1="49554" y1="8444" x2="49554" y2="8444"/>
                        <a14:foregroundMark x1="66071" y1="12444" x2="66071" y2="12444"/>
                        <a14:foregroundMark x1="66071" y1="10222" x2="66071" y2="10222"/>
                        <a14:foregroundMark x1="70089" y1="14222" x2="72321" y2="15111"/>
                        <a14:foregroundMark x1="78125" y1="16000" x2="91518" y2="39111"/>
                        <a14:foregroundMark x1="91518" y1="39111" x2="87946" y2="62222"/>
                        <a14:foregroundMark x1="87946" y1="62222" x2="65179" y2="88000"/>
                        <a14:foregroundMark x1="65179" y1="88000" x2="38839" y2="93333"/>
                        <a14:foregroundMark x1="38839" y1="93333" x2="16056" y2="77956"/>
                        <a14:foregroundMark x1="11973" y1="73375" x2="6696" y2="51556"/>
                        <a14:foregroundMark x1="6696" y1="51556" x2="13393" y2="60000"/>
                        <a14:foregroundMark x1="92857" y1="49778" x2="90179" y2="44000"/>
                        <a14:foregroundMark x1="85714" y1="69778" x2="89286" y2="61333"/>
                        <a14:backgroundMark x1="12500" y1="77333" x2="12500" y2="77333"/>
                        <a14:backgroundMark x1="12500" y1="76889" x2="12500" y2="76889"/>
                        <a14:backgroundMark x1="12500" y1="76889" x2="12500" y2="76889"/>
                        <a14:backgroundMark x1="12500" y1="76889" x2="12500" y2="76889"/>
                        <a14:backgroundMark x1="12500" y1="76889" x2="12500" y2="76889"/>
                        <a14:backgroundMark x1="12946" y1="77778" x2="12946" y2="77778"/>
                        <a14:backgroundMark x1="12946" y1="77333" x2="12946" y2="77333"/>
                        <a14:backgroundMark x1="12946" y1="76000" x2="12946" y2="76000"/>
                        <a14:backgroundMark x1="12946" y1="76000" x2="13839" y2="78667"/>
                        <a14:backgroundMark x1="12054" y1="73333" x2="13839" y2="76444"/>
                      </a14:backgroundRemoval>
                    </a14:imgEffect>
                  </a14:imgLayer>
                </a14:imgProps>
              </a:ext>
            </a:extLst>
          </a:blip>
          <a:stretch>
            <a:fillRect/>
          </a:stretch>
        </p:blipFill>
        <p:spPr>
          <a:xfrm>
            <a:off x="609600" y="3863182"/>
            <a:ext cx="1946656" cy="1955347"/>
          </a:xfrm>
          <a:prstGeom prst="rect">
            <a:avLst/>
          </a:prstGeom>
        </p:spPr>
      </p:pic>
      <p:pic>
        <p:nvPicPr>
          <p:cNvPr id="14" name="Picture 13">
            <a:extLst>
              <a:ext uri="{FF2B5EF4-FFF2-40B4-BE49-F238E27FC236}">
                <a16:creationId xmlns:a16="http://schemas.microsoft.com/office/drawing/2014/main" id="{69014BC5-D73F-58CE-3FF0-F290602D8D8F}"/>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9778" b="89778" l="1778" r="98667">
                        <a14:foregroundMark x1="51111" y1="50667" x2="51111" y2="50667"/>
                        <a14:foregroundMark x1="55556" y1="51556" x2="55556" y2="51556"/>
                        <a14:foregroundMark x1="57333" y1="51111" x2="59111" y2="50222"/>
                        <a14:foregroundMark x1="61778" y1="48889" x2="61778" y2="48889"/>
                        <a14:foregroundMark x1="67111" y1="49778" x2="67111" y2="49778"/>
                        <a14:foregroundMark x1="71111" y1="51111" x2="71111" y2="51111"/>
                        <a14:foregroundMark x1="75556" y1="50222" x2="75556" y2="50222"/>
                        <a14:foregroundMark x1="81778" y1="49778" x2="84000" y2="49333"/>
                        <a14:foregroundMark x1="84000" y1="49333" x2="84000" y2="49333"/>
                        <a14:foregroundMark x1="88000" y1="49778" x2="88000" y2="49778"/>
                        <a14:foregroundMark x1="90222" y1="51111" x2="90222" y2="51111"/>
                        <a14:foregroundMark x1="90667" y1="51111" x2="90667" y2="51111"/>
                        <a14:foregroundMark x1="88000" y1="49778" x2="88000" y2="49778"/>
                        <a14:foregroundMark x1="96000" y1="54222" x2="96000" y2="54222"/>
                        <a14:foregroundMark x1="70667" y1="48444" x2="70667" y2="48444"/>
                        <a14:foregroundMark x1="71111" y1="47556" x2="71111" y2="47556"/>
                        <a14:foregroundMark x1="69333" y1="47556" x2="69333" y2="47556"/>
                        <a14:foregroundMark x1="77333" y1="47111" x2="77333" y2="45333"/>
                        <a14:foregroundMark x1="74667" y1="48444" x2="74667" y2="48444"/>
                        <a14:foregroundMark x1="74667" y1="51111" x2="74667" y2="51111"/>
                        <a14:foregroundMark x1="72889" y1="49778" x2="72889" y2="49333"/>
                        <a14:foregroundMark x1="74222" y1="49333" x2="74222" y2="49333"/>
                        <a14:foregroundMark x1="79111" y1="49333" x2="79111" y2="49333"/>
                        <a14:foregroundMark x1="79111" y1="49333" x2="79111" y2="49333"/>
                        <a14:foregroundMark x1="79111" y1="48444" x2="79111" y2="48444"/>
                        <a14:foregroundMark x1="79556" y1="48000" x2="79556" y2="48000"/>
                        <a14:foregroundMark x1="79556" y1="48000" x2="79556" y2="48000"/>
                        <a14:foregroundMark x1="79556" y1="48444" x2="79556" y2="48444"/>
                        <a14:foregroundMark x1="79111" y1="48444" x2="81333" y2="47556"/>
                        <a14:foregroundMark x1="81333" y1="47111" x2="81333" y2="47111"/>
                        <a14:foregroundMark x1="83556" y1="48000" x2="85333" y2="48444"/>
                        <a14:foregroundMark x1="86222" y1="49333" x2="86222" y2="49333"/>
                        <a14:foregroundMark x1="86667" y1="49333" x2="86667" y2="49333"/>
                        <a14:foregroundMark x1="64000" y1="50667" x2="64000" y2="50667"/>
                        <a14:foregroundMark x1="64444" y1="50667" x2="67111" y2="48444"/>
                        <a14:foregroundMark x1="64444" y1="48444" x2="64444" y2="48444"/>
                        <a14:foregroundMark x1="64889" y1="46667" x2="64889" y2="46667"/>
                        <a14:foregroundMark x1="64889" y1="46222" x2="64889" y2="46222"/>
                        <a14:foregroundMark x1="95111" y1="47111" x2="95111" y2="45778"/>
                        <a14:foregroundMark x1="51111" y1="45778" x2="51111" y2="45778"/>
                        <a14:foregroundMark x1="51111" y1="45778" x2="51111" y2="45778"/>
                        <a14:foregroundMark x1="51111" y1="46222" x2="46222" y2="52889"/>
                        <a14:foregroundMark x1="46222" y1="53333" x2="46222" y2="53333"/>
                        <a14:foregroundMark x1="56444" y1="49333" x2="56444" y2="49333"/>
                        <a14:foregroundMark x1="56444" y1="49333" x2="56444" y2="49333"/>
                        <a14:foregroundMark x1="56444" y1="49333" x2="54222" y2="52000"/>
                        <a14:foregroundMark x1="55556" y1="50222" x2="55556" y2="50222"/>
                        <a14:foregroundMark x1="54222" y1="47111" x2="55111" y2="44444"/>
                        <a14:foregroundMark x1="6667" y1="68000" x2="5333" y2="39556"/>
                        <a14:foregroundMark x1="5333" y1="39556" x2="9333" y2="28889"/>
                        <a14:foregroundMark x1="4000" y1="42222" x2="1778" y2="55556"/>
                        <a14:foregroundMark x1="49333" y1="71111" x2="88889" y2="68444"/>
                        <a14:foregroundMark x1="88889" y1="68444" x2="88889" y2="68444"/>
                        <a14:foregroundMark x1="97778" y1="62667" x2="98667" y2="54667"/>
                      </a14:backgroundRemoval>
                    </a14:imgEffect>
                  </a14:imgLayer>
                </a14:imgProps>
              </a:ext>
            </a:extLst>
          </a:blip>
          <a:stretch>
            <a:fillRect/>
          </a:stretch>
        </p:blipFill>
        <p:spPr>
          <a:xfrm rot="5400000">
            <a:off x="2365162" y="3983380"/>
            <a:ext cx="1835149" cy="1835149"/>
          </a:xfrm>
          <a:prstGeom prst="rect">
            <a:avLst/>
          </a:prstGeom>
        </p:spPr>
      </p:pic>
      <p:pic>
        <p:nvPicPr>
          <p:cNvPr id="15" name="Picture 14">
            <a:extLst>
              <a:ext uri="{FF2B5EF4-FFF2-40B4-BE49-F238E27FC236}">
                <a16:creationId xmlns:a16="http://schemas.microsoft.com/office/drawing/2014/main" id="{1395BB6E-73FF-D75A-0D94-6EE2B9E09EB6}"/>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5155" b="95876" l="9653" r="89575">
                        <a14:foregroundMark x1="37452" y1="5155" x2="37452" y2="5155"/>
                        <a14:foregroundMark x1="59073" y1="9794" x2="59073" y2="9794"/>
                        <a14:foregroundMark x1="45946" y1="9794" x2="55985" y2="12371"/>
                        <a14:foregroundMark x1="32046" y1="20619" x2="32819" y2="11340"/>
                        <a14:foregroundMark x1="55598" y1="7732" x2="61390" y2="7216"/>
                        <a14:foregroundMark x1="31274" y1="93299" x2="52510" y2="95876"/>
                        <a14:foregroundMark x1="52510" y1="95876" x2="66409" y2="92784"/>
                      </a14:backgroundRemoval>
                    </a14:imgEffect>
                  </a14:imgLayer>
                </a14:imgProps>
              </a:ext>
            </a:extLst>
          </a:blip>
          <a:stretch>
            <a:fillRect/>
          </a:stretch>
        </p:blipFill>
        <p:spPr>
          <a:xfrm>
            <a:off x="3476969" y="3920475"/>
            <a:ext cx="2617979" cy="1960957"/>
          </a:xfrm>
          <a:prstGeom prst="rect">
            <a:avLst/>
          </a:prstGeom>
        </p:spPr>
      </p:pic>
    </p:spTree>
    <p:extLst>
      <p:ext uri="{BB962C8B-B14F-4D97-AF65-F5344CB8AC3E}">
        <p14:creationId xmlns:p14="http://schemas.microsoft.com/office/powerpoint/2010/main" val="596273782"/>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530F3-A01F-0160-5BD9-9F82BA1DB9BE}"/>
              </a:ext>
            </a:extLst>
          </p:cNvPr>
          <p:cNvSpPr>
            <a:spLocks noGrp="1"/>
          </p:cNvSpPr>
          <p:nvPr>
            <p:ph type="title"/>
          </p:nvPr>
        </p:nvSpPr>
        <p:spPr>
          <a:xfrm>
            <a:off x="2017336" y="274639"/>
            <a:ext cx="9565064" cy="1143000"/>
          </a:xfrm>
        </p:spPr>
        <p:txBody>
          <a:bodyPr anchor="ctr">
            <a:normAutofit/>
          </a:bodyPr>
          <a:lstStyle/>
          <a:p>
            <a:r>
              <a:rPr lang="en-US"/>
              <a:t>Battery Types (Secondary)</a:t>
            </a:r>
          </a:p>
        </p:txBody>
      </p:sp>
      <p:graphicFrame>
        <p:nvGraphicFramePr>
          <p:cNvPr id="6" name="Content Placeholder 3">
            <a:extLst>
              <a:ext uri="{FF2B5EF4-FFF2-40B4-BE49-F238E27FC236}">
                <a16:creationId xmlns:a16="http://schemas.microsoft.com/office/drawing/2014/main" id="{BF604164-F04C-89F5-1F20-2DC0F0F744BE}"/>
              </a:ext>
            </a:extLst>
          </p:cNvPr>
          <p:cNvGraphicFramePr>
            <a:graphicFrameLocks noGrp="1"/>
          </p:cNvGraphicFramePr>
          <p:nvPr>
            <p:ph idx="10"/>
            <p:extLst>
              <p:ext uri="{D42A27DB-BD31-4B8C-83A1-F6EECF244321}">
                <p14:modId xmlns:p14="http://schemas.microsoft.com/office/powerpoint/2010/main" val="3216094777"/>
              </p:ext>
            </p:extLst>
          </p:nvPr>
        </p:nvGraphicFramePr>
        <p:xfrm>
          <a:off x="5618375" y="1600201"/>
          <a:ext cx="5964025"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2">
            <a:extLst>
              <a:ext uri="{FF2B5EF4-FFF2-40B4-BE49-F238E27FC236}">
                <a16:creationId xmlns:a16="http://schemas.microsoft.com/office/drawing/2014/main" id="{44D5012A-1526-E2E2-ED0B-0240152A15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17336" y="1600201"/>
            <a:ext cx="2758766" cy="234042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mazon.com: EBL C Size C Cell 5000mAh Ni-MH Rechargeable Batteries, Pack of  2 : Cell Phones &amp; Accessories">
            <a:extLst>
              <a:ext uri="{FF2B5EF4-FFF2-40B4-BE49-F238E27FC236}">
                <a16:creationId xmlns:a16="http://schemas.microsoft.com/office/drawing/2014/main" id="{824872A9-5562-2B2D-933A-4A3B70FFD9D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4179" y="4095615"/>
            <a:ext cx="2030549" cy="203054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eus Battery Products - Nickel Cadmium Battery">
            <a:extLst>
              <a:ext uri="{FF2B5EF4-FFF2-40B4-BE49-F238E27FC236}">
                <a16:creationId xmlns:a16="http://schemas.microsoft.com/office/drawing/2014/main" id="{00A000E5-E33E-56C7-14AD-DEB2C65209B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17336" y="4372817"/>
            <a:ext cx="1843344" cy="147614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Dantona Nickel Cadmium Battery for Panasonic KX-TC1800, TC1801, TC1811 and  TC1831 BATT-24 - Best Buy">
            <a:extLst>
              <a:ext uri="{FF2B5EF4-FFF2-40B4-BE49-F238E27FC236}">
                <a16:creationId xmlns:a16="http://schemas.microsoft.com/office/drawing/2014/main" id="{4B63458E-C915-A0F3-729A-49C093B5FEE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60680" y="4372817"/>
            <a:ext cx="1665513" cy="1665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424847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DF0375C-5775-7E9C-8A37-F0FDF8FB7913}"/>
              </a:ext>
            </a:extLst>
          </p:cNvPr>
          <p:cNvPicPr>
            <a:picLocks noChangeAspect="1"/>
          </p:cNvPicPr>
          <p:nvPr/>
        </p:nvPicPr>
        <p:blipFill rotWithShape="1">
          <a:blip r:embed="rId3">
            <a:extLst>
              <a:ext uri="{28A0092B-C50C-407E-A947-70E740481C1C}">
                <a14:useLocalDpi xmlns:a14="http://schemas.microsoft.com/office/drawing/2010/main" val="0"/>
              </a:ext>
            </a:extLst>
          </a:blip>
          <a:srcRect l="9569" t="6008" r="7779" b="982"/>
          <a:stretch/>
        </p:blipFill>
        <p:spPr>
          <a:xfrm>
            <a:off x="7065031" y="1346859"/>
            <a:ext cx="2231573" cy="2511265"/>
          </a:xfrm>
          <a:prstGeom prst="rect">
            <a:avLst/>
          </a:prstGeom>
        </p:spPr>
      </p:pic>
      <p:sp>
        <p:nvSpPr>
          <p:cNvPr id="2" name="Title 1">
            <a:extLst>
              <a:ext uri="{FF2B5EF4-FFF2-40B4-BE49-F238E27FC236}">
                <a16:creationId xmlns:a16="http://schemas.microsoft.com/office/drawing/2014/main" id="{9108C64B-1EA7-BACE-2D47-42C4D1C1BFD0}"/>
              </a:ext>
            </a:extLst>
          </p:cNvPr>
          <p:cNvSpPr>
            <a:spLocks noGrp="1"/>
          </p:cNvSpPr>
          <p:nvPr>
            <p:ph type="title"/>
          </p:nvPr>
        </p:nvSpPr>
        <p:spPr/>
        <p:txBody>
          <a:bodyPr/>
          <a:lstStyle/>
          <a:p>
            <a:r>
              <a:rPr lang="en-US"/>
              <a:t>Lithium-Ion Battery Types</a:t>
            </a:r>
          </a:p>
        </p:txBody>
      </p:sp>
      <p:sp>
        <p:nvSpPr>
          <p:cNvPr id="5" name="Rectangle: Rounded Corners 4">
            <a:extLst>
              <a:ext uri="{FF2B5EF4-FFF2-40B4-BE49-F238E27FC236}">
                <a16:creationId xmlns:a16="http://schemas.microsoft.com/office/drawing/2014/main" id="{0FBA7DA2-5983-64E7-B5C5-A9DEF7487980}"/>
              </a:ext>
            </a:extLst>
          </p:cNvPr>
          <p:cNvSpPr/>
          <p:nvPr/>
        </p:nvSpPr>
        <p:spPr>
          <a:xfrm>
            <a:off x="489858" y="3782786"/>
            <a:ext cx="2231572" cy="1143000"/>
          </a:xfrm>
          <a:prstGeom prst="roundRect">
            <a:avLst/>
          </a:prstGeom>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95960B08-43B6-AF92-BE96-39D5A84B2935}"/>
              </a:ext>
            </a:extLst>
          </p:cNvPr>
          <p:cNvSpPr/>
          <p:nvPr/>
        </p:nvSpPr>
        <p:spPr>
          <a:xfrm>
            <a:off x="3037115" y="3782786"/>
            <a:ext cx="2231572" cy="1143000"/>
          </a:xfrm>
          <a:prstGeom prst="roundRect">
            <a:avLst/>
          </a:prstGeom>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32F992B2-FA3B-D2F9-5489-781349EEAEB3}"/>
              </a:ext>
            </a:extLst>
          </p:cNvPr>
          <p:cNvSpPr/>
          <p:nvPr/>
        </p:nvSpPr>
        <p:spPr>
          <a:xfrm>
            <a:off x="7086601" y="3782786"/>
            <a:ext cx="2231572" cy="1143000"/>
          </a:xfrm>
          <a:prstGeom prst="roundRect">
            <a:avLst/>
          </a:prstGeom>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D806581E-506C-8493-06F5-A69027EC5D95}"/>
              </a:ext>
            </a:extLst>
          </p:cNvPr>
          <p:cNvSpPr/>
          <p:nvPr/>
        </p:nvSpPr>
        <p:spPr>
          <a:xfrm>
            <a:off x="9644744" y="3782786"/>
            <a:ext cx="2231572" cy="1143000"/>
          </a:xfrm>
          <a:prstGeom prst="roundRect">
            <a:avLst/>
          </a:prstGeom>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B74F7BCB-9A3F-6EA0-7434-0B567F745F68}"/>
              </a:ext>
            </a:extLst>
          </p:cNvPr>
          <p:cNvSpPr txBox="1"/>
          <p:nvPr/>
        </p:nvSpPr>
        <p:spPr>
          <a:xfrm>
            <a:off x="691244" y="3938869"/>
            <a:ext cx="1828800" cy="830997"/>
          </a:xfrm>
          <a:prstGeom prst="rect">
            <a:avLst/>
          </a:prstGeom>
          <a:noFill/>
        </p:spPr>
        <p:txBody>
          <a:bodyPr wrap="square" rtlCol="0">
            <a:spAutoFit/>
          </a:bodyPr>
          <a:lstStyle/>
          <a:p>
            <a:pPr algn="ctr"/>
            <a:r>
              <a:rPr lang="en-US" sz="2400" b="1">
                <a:solidFill>
                  <a:schemeClr val="bg1"/>
                </a:solidFill>
                <a:latin typeface="Geography"/>
              </a:rPr>
              <a:t>18650</a:t>
            </a:r>
          </a:p>
          <a:p>
            <a:pPr algn="ctr"/>
            <a:r>
              <a:rPr lang="en-US" sz="2400" b="1">
                <a:solidFill>
                  <a:schemeClr val="bg1"/>
                </a:solidFill>
                <a:latin typeface="Geography"/>
              </a:rPr>
              <a:t>18 x 65 mm</a:t>
            </a:r>
          </a:p>
        </p:txBody>
      </p:sp>
      <p:sp>
        <p:nvSpPr>
          <p:cNvPr id="10" name="TextBox 9">
            <a:extLst>
              <a:ext uri="{FF2B5EF4-FFF2-40B4-BE49-F238E27FC236}">
                <a16:creationId xmlns:a16="http://schemas.microsoft.com/office/drawing/2014/main" id="{12E35A05-5B5B-93BB-6C1E-4C6E334F80DC}"/>
              </a:ext>
            </a:extLst>
          </p:cNvPr>
          <p:cNvSpPr txBox="1"/>
          <p:nvPr/>
        </p:nvSpPr>
        <p:spPr>
          <a:xfrm>
            <a:off x="3238501" y="3938786"/>
            <a:ext cx="1828800" cy="830997"/>
          </a:xfrm>
          <a:prstGeom prst="rect">
            <a:avLst/>
          </a:prstGeom>
          <a:noFill/>
        </p:spPr>
        <p:txBody>
          <a:bodyPr wrap="square" rtlCol="0">
            <a:spAutoFit/>
          </a:bodyPr>
          <a:lstStyle/>
          <a:p>
            <a:pPr algn="ctr"/>
            <a:r>
              <a:rPr lang="en-US" sz="2400" b="1">
                <a:solidFill>
                  <a:schemeClr val="bg1"/>
                </a:solidFill>
                <a:latin typeface="Geography"/>
              </a:rPr>
              <a:t>2170</a:t>
            </a:r>
          </a:p>
          <a:p>
            <a:pPr algn="ctr"/>
            <a:r>
              <a:rPr lang="en-US" sz="2400" b="1">
                <a:solidFill>
                  <a:schemeClr val="bg1"/>
                </a:solidFill>
                <a:latin typeface="Geography"/>
              </a:rPr>
              <a:t>21 x 70 mm</a:t>
            </a:r>
          </a:p>
        </p:txBody>
      </p:sp>
      <p:sp>
        <p:nvSpPr>
          <p:cNvPr id="11" name="TextBox 10">
            <a:extLst>
              <a:ext uri="{FF2B5EF4-FFF2-40B4-BE49-F238E27FC236}">
                <a16:creationId xmlns:a16="http://schemas.microsoft.com/office/drawing/2014/main" id="{1FD0BBAB-CE7D-564D-D287-9E4A2985707F}"/>
              </a:ext>
            </a:extLst>
          </p:cNvPr>
          <p:cNvSpPr txBox="1"/>
          <p:nvPr/>
        </p:nvSpPr>
        <p:spPr>
          <a:xfrm>
            <a:off x="7287987" y="3938786"/>
            <a:ext cx="1828800" cy="830997"/>
          </a:xfrm>
          <a:prstGeom prst="rect">
            <a:avLst/>
          </a:prstGeom>
          <a:noFill/>
        </p:spPr>
        <p:txBody>
          <a:bodyPr wrap="square" rtlCol="0">
            <a:spAutoFit/>
          </a:bodyPr>
          <a:lstStyle/>
          <a:p>
            <a:pPr algn="ctr"/>
            <a:r>
              <a:rPr lang="en-US" sz="2400" b="1">
                <a:solidFill>
                  <a:schemeClr val="bg1"/>
                </a:solidFill>
                <a:latin typeface="Geography"/>
              </a:rPr>
              <a:t>Prismatic</a:t>
            </a:r>
          </a:p>
          <a:p>
            <a:pPr algn="ctr"/>
            <a:r>
              <a:rPr lang="en-US" sz="2400" b="1">
                <a:solidFill>
                  <a:schemeClr val="bg1"/>
                </a:solidFill>
                <a:latin typeface="Geography"/>
              </a:rPr>
              <a:t>Cell</a:t>
            </a:r>
          </a:p>
        </p:txBody>
      </p:sp>
      <p:sp>
        <p:nvSpPr>
          <p:cNvPr id="12" name="TextBox 11">
            <a:extLst>
              <a:ext uri="{FF2B5EF4-FFF2-40B4-BE49-F238E27FC236}">
                <a16:creationId xmlns:a16="http://schemas.microsoft.com/office/drawing/2014/main" id="{22F43896-E238-B31B-8CC6-2DB6F08B280D}"/>
              </a:ext>
            </a:extLst>
          </p:cNvPr>
          <p:cNvSpPr txBox="1"/>
          <p:nvPr/>
        </p:nvSpPr>
        <p:spPr>
          <a:xfrm>
            <a:off x="9846130" y="3938786"/>
            <a:ext cx="1828800" cy="830997"/>
          </a:xfrm>
          <a:prstGeom prst="rect">
            <a:avLst/>
          </a:prstGeom>
          <a:noFill/>
        </p:spPr>
        <p:txBody>
          <a:bodyPr wrap="square" rtlCol="0">
            <a:spAutoFit/>
          </a:bodyPr>
          <a:lstStyle/>
          <a:p>
            <a:pPr algn="ctr"/>
            <a:r>
              <a:rPr lang="en-US" sz="2400" b="1">
                <a:solidFill>
                  <a:schemeClr val="bg1"/>
                </a:solidFill>
                <a:latin typeface="Geography"/>
              </a:rPr>
              <a:t>Pouch</a:t>
            </a:r>
          </a:p>
          <a:p>
            <a:pPr algn="ctr"/>
            <a:r>
              <a:rPr lang="en-US" sz="2400" b="1">
                <a:solidFill>
                  <a:schemeClr val="bg1"/>
                </a:solidFill>
                <a:latin typeface="Geography"/>
              </a:rPr>
              <a:t>Cell</a:t>
            </a:r>
          </a:p>
        </p:txBody>
      </p:sp>
      <p:sp>
        <p:nvSpPr>
          <p:cNvPr id="13" name="TextBox 12">
            <a:extLst>
              <a:ext uri="{FF2B5EF4-FFF2-40B4-BE49-F238E27FC236}">
                <a16:creationId xmlns:a16="http://schemas.microsoft.com/office/drawing/2014/main" id="{5B98D77D-1509-5C28-204D-81065DE84622}"/>
              </a:ext>
            </a:extLst>
          </p:cNvPr>
          <p:cNvSpPr txBox="1"/>
          <p:nvPr/>
        </p:nvSpPr>
        <p:spPr>
          <a:xfrm>
            <a:off x="691244" y="5081786"/>
            <a:ext cx="4163786" cy="1631216"/>
          </a:xfrm>
          <a:prstGeom prst="rect">
            <a:avLst/>
          </a:prstGeom>
          <a:noFill/>
        </p:spPr>
        <p:txBody>
          <a:bodyPr wrap="square" rtlCol="0">
            <a:spAutoFit/>
          </a:bodyPr>
          <a:lstStyle/>
          <a:p>
            <a:pPr algn="ctr"/>
            <a:r>
              <a:rPr lang="en-US" sz="2000">
                <a:latin typeface="Geography"/>
              </a:rPr>
              <a:t>Cylindrical cells (18650) are the most common cell in mobility devices (bikes, scooters, etc.) and are used by electric vehicles with 3,000 to 7,000 cells</a:t>
            </a:r>
          </a:p>
        </p:txBody>
      </p:sp>
      <p:sp>
        <p:nvSpPr>
          <p:cNvPr id="14" name="Content Placeholder 11">
            <a:extLst>
              <a:ext uri="{FF2B5EF4-FFF2-40B4-BE49-F238E27FC236}">
                <a16:creationId xmlns:a16="http://schemas.microsoft.com/office/drawing/2014/main" id="{B30A5871-DDB8-284A-39F9-CF0F608CB601}"/>
              </a:ext>
            </a:extLst>
          </p:cNvPr>
          <p:cNvSpPr txBox="1">
            <a:spLocks/>
          </p:cNvSpPr>
          <p:nvPr/>
        </p:nvSpPr>
        <p:spPr>
          <a:xfrm>
            <a:off x="7448415" y="5148302"/>
            <a:ext cx="4052341" cy="1498184"/>
          </a:xfrm>
          <a:prstGeom prst="rect">
            <a:avLst/>
          </a:prstGeom>
          <a:ln>
            <a:noFill/>
          </a:ln>
        </p:spPr>
        <p:style>
          <a:lnRef idx="2">
            <a:schemeClr val="dk1"/>
          </a:lnRef>
          <a:fillRef idx="1">
            <a:schemeClr val="lt1"/>
          </a:fillRef>
          <a:effectRef idx="0">
            <a:schemeClr val="dk1"/>
          </a:effectRef>
          <a:fontRef idx="minor">
            <a:schemeClr val="dk1"/>
          </a:fontRef>
        </p:style>
        <p:txBody>
          <a:bodyPr vert="horz">
            <a:noAutofit/>
          </a:bodyPr>
          <a:lstStyle>
            <a:lvl1pPr marL="320040" indent="-320040" algn="l" rtl="0" eaLnBrk="1" latinLnBrk="0" hangingPunct="1">
              <a:spcBef>
                <a:spcPts val="700"/>
              </a:spcBef>
              <a:buClr>
                <a:schemeClr val="accent2"/>
              </a:buClr>
              <a:buSzPct val="60000"/>
              <a:buFont typeface="Wingdings"/>
              <a:buChar char=""/>
              <a:defRPr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None/>
              <a:defRPr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sz="1800" kern="1200" baseline="0">
                <a:solidFill>
                  <a:schemeClr val="tx1"/>
                </a:solidFill>
                <a:latin typeface="+mn-lt"/>
                <a:ea typeface="+mn-ea"/>
                <a:cs typeface="+mn-cs"/>
              </a:defRPr>
            </a:lvl9pPr>
            <a:extLst/>
          </a:lstStyle>
          <a:p>
            <a:pPr marL="0" indent="0" algn="ctr">
              <a:buNone/>
            </a:pPr>
            <a:r>
              <a:rPr lang="en-US" sz="2000">
                <a:latin typeface="Geography"/>
              </a:rPr>
              <a:t>Prismatic and Pouch Cells are found in industrial and consumer electronics, respectively; both are used in electric and hybrid vehicles</a:t>
            </a:r>
          </a:p>
        </p:txBody>
      </p:sp>
      <p:pic>
        <p:nvPicPr>
          <p:cNvPr id="15" name="Picture 14" descr="A picture containing text, toiletry, cosmetic&#10;&#10;Description automatically generated">
            <a:extLst>
              <a:ext uri="{FF2B5EF4-FFF2-40B4-BE49-F238E27FC236}">
                <a16:creationId xmlns:a16="http://schemas.microsoft.com/office/drawing/2014/main" id="{590AB3B0-18BD-CD41-FF81-4AE01A506DB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7988" t="7037" r="39974" b="8518"/>
          <a:stretch/>
        </p:blipFill>
        <p:spPr>
          <a:xfrm>
            <a:off x="1285529" y="1786899"/>
            <a:ext cx="640230" cy="1839887"/>
          </a:xfrm>
          <a:prstGeom prst="rect">
            <a:avLst/>
          </a:prstGeom>
        </p:spPr>
      </p:pic>
      <p:pic>
        <p:nvPicPr>
          <p:cNvPr id="16" name="Picture 15" descr="A picture containing toiletry, cosmetic&#10;&#10;Description automatically generated">
            <a:extLst>
              <a:ext uri="{FF2B5EF4-FFF2-40B4-BE49-F238E27FC236}">
                <a16:creationId xmlns:a16="http://schemas.microsoft.com/office/drawing/2014/main" id="{7CF2AF44-EDB1-D400-E2A5-31022CF0397B}"/>
              </a:ext>
            </a:extLst>
          </p:cNvPr>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13083" b="69474" l="28421" r="78797">
                        <a14:foregroundMark x1="39850" y1="13083" x2="39850" y2="13083"/>
                        <a14:foregroundMark x1="36692" y1="13684" x2="36692" y2="13684"/>
                        <a14:foregroundMark x1="28421" y1="22256" x2="28421" y2="22256"/>
                        <a14:foregroundMark x1="31579" y1="15639" x2="31579" y2="15639"/>
                      </a14:backgroundRemoval>
                    </a14:imgEffect>
                  </a14:imgLayer>
                </a14:imgProps>
              </a:ext>
              <a:ext uri="{28A0092B-C50C-407E-A947-70E740481C1C}">
                <a14:useLocalDpi xmlns:a14="http://schemas.microsoft.com/office/drawing/2010/main" val="0"/>
              </a:ext>
            </a:extLst>
          </a:blip>
          <a:srcRect l="23234" t="8867" r="14908" b="23661"/>
          <a:stretch/>
        </p:blipFill>
        <p:spPr>
          <a:xfrm rot="2316406">
            <a:off x="3324595" y="1807741"/>
            <a:ext cx="1739093" cy="1896945"/>
          </a:xfrm>
          <a:prstGeom prst="rect">
            <a:avLst/>
          </a:prstGeom>
        </p:spPr>
      </p:pic>
      <p:pic>
        <p:nvPicPr>
          <p:cNvPr id="18" name="Picture 17" descr="Text&#10;&#10;Description automatically generated">
            <a:extLst>
              <a:ext uri="{FF2B5EF4-FFF2-40B4-BE49-F238E27FC236}">
                <a16:creationId xmlns:a16="http://schemas.microsoft.com/office/drawing/2014/main" id="{85C9E338-610A-5F73-54E2-5B9CCED3B54B}"/>
              </a:ext>
            </a:extLst>
          </p:cNvPr>
          <p:cNvPicPr>
            <a:picLocks noChangeAspect="1"/>
          </p:cNvPicPr>
          <p:nvPr/>
        </p:nvPicPr>
        <p:blipFill rotWithShape="1">
          <a:blip r:embed="rId7">
            <a:extLst>
              <a:ext uri="{28A0092B-C50C-407E-A947-70E740481C1C}">
                <a14:useLocalDpi xmlns:a14="http://schemas.microsoft.com/office/drawing/2010/main" val="0"/>
              </a:ext>
            </a:extLst>
          </a:blip>
          <a:srcRect t="4616"/>
          <a:stretch/>
        </p:blipFill>
        <p:spPr>
          <a:xfrm>
            <a:off x="9778992" y="1281513"/>
            <a:ext cx="1964204" cy="2501270"/>
          </a:xfrm>
          <a:prstGeom prst="rect">
            <a:avLst/>
          </a:prstGeom>
        </p:spPr>
      </p:pic>
    </p:spTree>
    <p:extLst>
      <p:ext uri="{BB962C8B-B14F-4D97-AF65-F5344CB8AC3E}">
        <p14:creationId xmlns:p14="http://schemas.microsoft.com/office/powerpoint/2010/main" val="305870649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Y2Mate.is - How Does a Lithium-Ion Battery Work-jgfceqwqUec-720p-1654790436498">
            <a:hlinkClick r:id="" action="ppaction://media"/>
            <a:extLst>
              <a:ext uri="{FF2B5EF4-FFF2-40B4-BE49-F238E27FC236}">
                <a16:creationId xmlns:a16="http://schemas.microsoft.com/office/drawing/2014/main" id="{A7B3ECCB-C313-77B1-0D47-6980F06B9955}"/>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11343" y="1676400"/>
            <a:ext cx="7969314" cy="4482737"/>
          </a:xfrm>
          <a:prstGeom prst="rect">
            <a:avLst/>
          </a:prstGeom>
          <a:noFill/>
        </p:spPr>
      </p:pic>
    </p:spTree>
    <p:extLst>
      <p:ext uri="{BB962C8B-B14F-4D97-AF65-F5344CB8AC3E}">
        <p14:creationId xmlns:p14="http://schemas.microsoft.com/office/powerpoint/2010/main" val="378288856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16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fullScrn="1">
              <p:cMediaNode vol="80000">
                <p:cTn id="12" fill="hold" display="0">
                  <p:stCondLst>
                    <p:cond delay="indefinite"/>
                  </p:stCondLst>
                </p:cTn>
                <p:tgtEl>
                  <p:spTgt spid="5"/>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D1C55-C9ED-EFB2-EA40-BFECCF4C63C5}"/>
              </a:ext>
            </a:extLst>
          </p:cNvPr>
          <p:cNvSpPr>
            <a:spLocks noGrp="1"/>
          </p:cNvSpPr>
          <p:nvPr>
            <p:ph type="title"/>
          </p:nvPr>
        </p:nvSpPr>
        <p:spPr/>
        <p:txBody>
          <a:bodyPr/>
          <a:lstStyle/>
          <a:p>
            <a:r>
              <a:rPr lang="en-US"/>
              <a:t>Lithium-Ion Battery (LIB) Construction</a:t>
            </a:r>
          </a:p>
        </p:txBody>
      </p:sp>
      <p:pic>
        <p:nvPicPr>
          <p:cNvPr id="5" name="Picture 2" descr="How does a lithium-Ion battery work? - Let's Talk Science">
            <a:extLst>
              <a:ext uri="{FF2B5EF4-FFF2-40B4-BE49-F238E27FC236}">
                <a16:creationId xmlns:a16="http://schemas.microsoft.com/office/drawing/2014/main" id="{B2D17D55-ED57-844D-D448-4409216F6BC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74376" y="1589085"/>
            <a:ext cx="5643248" cy="4994276"/>
          </a:xfrm>
          <a:prstGeom prst="rect">
            <a:avLst/>
          </a:prstGeom>
          <a:noFill/>
        </p:spPr>
      </p:pic>
    </p:spTree>
    <p:extLst>
      <p:ext uri="{BB962C8B-B14F-4D97-AF65-F5344CB8AC3E}">
        <p14:creationId xmlns:p14="http://schemas.microsoft.com/office/powerpoint/2010/main" val="207287544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2A9EA-ACE5-996B-85A0-353F3909D5B4}"/>
              </a:ext>
            </a:extLst>
          </p:cNvPr>
          <p:cNvSpPr>
            <a:spLocks noGrp="1"/>
          </p:cNvSpPr>
          <p:nvPr>
            <p:ph type="title"/>
          </p:nvPr>
        </p:nvSpPr>
        <p:spPr/>
        <p:txBody>
          <a:bodyPr/>
          <a:lstStyle/>
          <a:p>
            <a:r>
              <a:rPr lang="en-US"/>
              <a:t>Cylindrical vs Prismatic</a:t>
            </a:r>
          </a:p>
        </p:txBody>
      </p:sp>
      <p:pic>
        <p:nvPicPr>
          <p:cNvPr id="5" name="Picture 2" descr="Prismatic VS Cylindrical LiFePO4 Battery - BRAVA">
            <a:extLst>
              <a:ext uri="{FF2B5EF4-FFF2-40B4-BE49-F238E27FC236}">
                <a16:creationId xmlns:a16="http://schemas.microsoft.com/office/drawing/2014/main" id="{6B149E88-B2D6-33BF-0583-0724707B4B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8181"/>
          <a:stretch>
            <a:fillRect/>
          </a:stretch>
        </p:blipFill>
        <p:spPr bwMode="auto">
          <a:xfrm>
            <a:off x="1244600" y="1417639"/>
            <a:ext cx="9702800" cy="5055861"/>
          </a:xfrm>
          <a:prstGeom prst="rect">
            <a:avLst/>
          </a:prstGeom>
          <a:solidFill>
            <a:srgbClr val="FFFFFF"/>
          </a:solidFill>
        </p:spPr>
      </p:pic>
    </p:spTree>
    <p:extLst>
      <p:ext uri="{BB962C8B-B14F-4D97-AF65-F5344CB8AC3E}">
        <p14:creationId xmlns:p14="http://schemas.microsoft.com/office/powerpoint/2010/main" val="609052208"/>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0A9B5-2D6E-196B-15BA-DFA423E064BD}"/>
              </a:ext>
            </a:extLst>
          </p:cNvPr>
          <p:cNvSpPr>
            <a:spLocks noGrp="1"/>
          </p:cNvSpPr>
          <p:nvPr>
            <p:ph type="title"/>
          </p:nvPr>
        </p:nvSpPr>
        <p:spPr/>
        <p:txBody>
          <a:bodyPr/>
          <a:lstStyle/>
          <a:p>
            <a:r>
              <a:rPr lang="en-US"/>
              <a:t>Electrical Definitions</a:t>
            </a:r>
          </a:p>
        </p:txBody>
      </p:sp>
      <p:sp>
        <p:nvSpPr>
          <p:cNvPr id="4" name="Content Placeholder 3">
            <a:extLst>
              <a:ext uri="{FF2B5EF4-FFF2-40B4-BE49-F238E27FC236}">
                <a16:creationId xmlns:a16="http://schemas.microsoft.com/office/drawing/2014/main" id="{B1E96C39-A116-8929-F79D-4E78602F0A3F}"/>
              </a:ext>
            </a:extLst>
          </p:cNvPr>
          <p:cNvSpPr>
            <a:spLocks noGrp="1"/>
          </p:cNvSpPr>
          <p:nvPr>
            <p:ph idx="10"/>
          </p:nvPr>
        </p:nvSpPr>
        <p:spPr>
          <a:xfrm>
            <a:off x="576943" y="1600201"/>
            <a:ext cx="11005457" cy="2362199"/>
          </a:xfrm>
        </p:spPr>
        <p:txBody>
          <a:bodyPr>
            <a:normAutofit lnSpcReduction="10000"/>
          </a:bodyPr>
          <a:lstStyle/>
          <a:p>
            <a:pPr algn="ctr"/>
            <a:r>
              <a:rPr lang="en-US" sz="2400" b="1">
                <a:solidFill>
                  <a:schemeClr val="tx1"/>
                </a:solidFill>
              </a:rPr>
              <a:t>Watt (W):</a:t>
            </a:r>
            <a:r>
              <a:rPr lang="en-US" sz="2400">
                <a:solidFill>
                  <a:schemeClr val="tx1"/>
                </a:solidFill>
              </a:rPr>
              <a:t> Represents power at a given moment.</a:t>
            </a:r>
          </a:p>
          <a:p>
            <a:pPr algn="ctr"/>
            <a:endParaRPr lang="en-US" sz="2400">
              <a:solidFill>
                <a:schemeClr val="tx1"/>
              </a:solidFill>
            </a:endParaRPr>
          </a:p>
          <a:p>
            <a:pPr algn="ctr"/>
            <a:r>
              <a:rPr lang="en-US" sz="2400" b="1">
                <a:solidFill>
                  <a:schemeClr val="tx1"/>
                </a:solidFill>
              </a:rPr>
              <a:t>Watt-hour (</a:t>
            </a:r>
            <a:r>
              <a:rPr lang="en-US" sz="2400" b="1" err="1">
                <a:solidFill>
                  <a:schemeClr val="tx1"/>
                </a:solidFill>
              </a:rPr>
              <a:t>Wh</a:t>
            </a:r>
            <a:r>
              <a:rPr lang="en-US" sz="2400" b="1">
                <a:solidFill>
                  <a:schemeClr val="tx1"/>
                </a:solidFill>
              </a:rPr>
              <a:t>):</a:t>
            </a:r>
            <a:r>
              <a:rPr lang="en-US" sz="2400">
                <a:solidFill>
                  <a:schemeClr val="tx1"/>
                </a:solidFill>
              </a:rPr>
              <a:t> Represents the total energy used over a specific time period. </a:t>
            </a:r>
          </a:p>
          <a:p>
            <a:pPr algn="ctr"/>
            <a:endParaRPr lang="en-US" sz="2400">
              <a:solidFill>
                <a:schemeClr val="tx1"/>
              </a:solidFill>
            </a:endParaRPr>
          </a:p>
          <a:p>
            <a:pPr algn="ctr"/>
            <a:r>
              <a:rPr lang="en-US" sz="2400">
                <a:solidFill>
                  <a:schemeClr val="tx1"/>
                </a:solidFill>
              </a:rPr>
              <a:t>Example: A 100-watt light bulb turned on for one hour would use 100 watt-hours of energy. </a:t>
            </a:r>
          </a:p>
          <a:p>
            <a:endParaRPr lang="en-US"/>
          </a:p>
        </p:txBody>
      </p:sp>
      <p:pic>
        <p:nvPicPr>
          <p:cNvPr id="5" name="Picture 2" descr="Isolated speedometer. Car mileage, measuring kilometers. Circle speed control, accelerating dashboard of autos or motorbike, recent vector background Isolated speedometer. Car mileage, measuring kilometers. Circle speed control, accelerating dashboard of autos or motorbike, recent vector background. Illustration of car mileage and speedometer speedometer stock illustrations">
            <a:extLst>
              <a:ext uri="{FF2B5EF4-FFF2-40B4-BE49-F238E27FC236}">
                <a16:creationId xmlns:a16="http://schemas.microsoft.com/office/drawing/2014/main" id="{081968D9-1306-1D12-CBDD-BE65469641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34693" r="1" b="31830"/>
          <a:stretch/>
        </p:blipFill>
        <p:spPr bwMode="auto">
          <a:xfrm>
            <a:off x="397668" y="4071540"/>
            <a:ext cx="11396663" cy="2546691"/>
          </a:xfrm>
          <a:prstGeom prst="rect">
            <a:avLst/>
          </a:prstGeom>
          <a:solidFill>
            <a:srgbClr val="FFFFFF"/>
          </a:solidFill>
        </p:spPr>
      </p:pic>
    </p:spTree>
    <p:extLst>
      <p:ext uri="{BB962C8B-B14F-4D97-AF65-F5344CB8AC3E}">
        <p14:creationId xmlns:p14="http://schemas.microsoft.com/office/powerpoint/2010/main" val="1052048319"/>
      </p:ext>
    </p:extLst>
  </p:cSld>
  <p:clrMapOvr>
    <a:masterClrMapping/>
  </p:clrMapOvr>
  <p:transition spd="slow">
    <p:push dir="u"/>
  </p:transition>
  <p:extLst>
    <p:ext uri="{6950BFC3-D8DA-4A85-94F7-54DA5524770B}">
      <p188:commentRel xmlns:p188="http://schemas.microsoft.com/office/powerpoint/2018/8/main" r:id="rId3"/>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AB787-3287-823C-B7AF-2EC8206DEEA8}"/>
              </a:ext>
            </a:extLst>
          </p:cNvPr>
          <p:cNvSpPr>
            <a:spLocks noGrp="1"/>
          </p:cNvSpPr>
          <p:nvPr>
            <p:ph type="title"/>
          </p:nvPr>
        </p:nvSpPr>
        <p:spPr/>
        <p:txBody>
          <a:bodyPr/>
          <a:lstStyle/>
          <a:p>
            <a:r>
              <a:rPr lang="en-US"/>
              <a:t>Battery Configurations</a:t>
            </a:r>
          </a:p>
        </p:txBody>
      </p:sp>
      <p:sp>
        <p:nvSpPr>
          <p:cNvPr id="4" name="Content Placeholder 3">
            <a:extLst>
              <a:ext uri="{FF2B5EF4-FFF2-40B4-BE49-F238E27FC236}">
                <a16:creationId xmlns:a16="http://schemas.microsoft.com/office/drawing/2014/main" id="{DBCBD822-2F04-3F00-FB03-AE558DCCB896}"/>
              </a:ext>
            </a:extLst>
          </p:cNvPr>
          <p:cNvSpPr>
            <a:spLocks noGrp="1"/>
          </p:cNvSpPr>
          <p:nvPr>
            <p:ph idx="10"/>
          </p:nvPr>
        </p:nvSpPr>
        <p:spPr/>
        <p:txBody>
          <a:bodyPr>
            <a:normAutofit fontScale="70000" lnSpcReduction="20000"/>
          </a:bodyPr>
          <a:lstStyle/>
          <a:p>
            <a:pPr>
              <a:spcBef>
                <a:spcPts val="933"/>
              </a:spcBef>
              <a:spcAft>
                <a:spcPts val="1333"/>
              </a:spcAft>
              <a:buClr>
                <a:schemeClr val="accent2"/>
              </a:buClr>
              <a:buSzPct val="60000"/>
            </a:pPr>
            <a:r>
              <a:rPr lang="en-US">
                <a:solidFill>
                  <a:schemeClr val="tx1"/>
                </a:solidFill>
              </a:rPr>
              <a:t>The most common configuration for Electric Vehicle (EV) batteries is a series-parallel hybrid. </a:t>
            </a:r>
          </a:p>
          <a:p>
            <a:pPr>
              <a:spcBef>
                <a:spcPts val="933"/>
              </a:spcBef>
              <a:spcAft>
                <a:spcPts val="1333"/>
              </a:spcAft>
              <a:buClr>
                <a:schemeClr val="accent2"/>
              </a:buClr>
              <a:buSzPct val="60000"/>
            </a:pPr>
            <a:r>
              <a:rPr lang="en-US" b="1">
                <a:solidFill>
                  <a:schemeClr val="tx1"/>
                </a:solidFill>
              </a:rPr>
              <a:t>Series Connection:</a:t>
            </a:r>
            <a:r>
              <a:rPr lang="en-US">
                <a:solidFill>
                  <a:schemeClr val="tx1"/>
                </a:solidFill>
              </a:rPr>
              <a:t> Increases the battery pack’s voltage, which is vital for providing the necessary power to drive the vehicle.</a:t>
            </a:r>
          </a:p>
          <a:p>
            <a:pPr>
              <a:spcBef>
                <a:spcPts val="933"/>
              </a:spcBef>
              <a:spcAft>
                <a:spcPts val="1333"/>
              </a:spcAft>
              <a:buClr>
                <a:schemeClr val="accent2"/>
              </a:buClr>
              <a:buSzPct val="60000"/>
            </a:pPr>
            <a:r>
              <a:rPr lang="en-US" b="1">
                <a:solidFill>
                  <a:schemeClr val="tx1"/>
                </a:solidFill>
              </a:rPr>
              <a:t>Parallel Connection:</a:t>
            </a:r>
            <a:r>
              <a:rPr lang="en-US">
                <a:solidFill>
                  <a:schemeClr val="tx1"/>
                </a:solidFill>
              </a:rPr>
              <a:t> Increases the battery pack’s capacity, essential for storing the energy required to achieve the desired range.</a:t>
            </a:r>
          </a:p>
          <a:p>
            <a:pPr>
              <a:spcBef>
                <a:spcPts val="933"/>
              </a:spcBef>
              <a:spcAft>
                <a:spcPts val="1333"/>
              </a:spcAft>
              <a:buClr>
                <a:schemeClr val="accent2"/>
              </a:buClr>
              <a:buSzPct val="60000"/>
            </a:pPr>
            <a:r>
              <a:rPr lang="en-US">
                <a:solidFill>
                  <a:schemeClr val="tx1"/>
                </a:solidFill>
              </a:rPr>
              <a:t>To calculate the gross battery pack size, multiply the total parallel capacity in ampere-hours (Ah) by the battery pack's nominal voltage in volts (V). The result is in watt-hours (</a:t>
            </a:r>
            <a:r>
              <a:rPr lang="en-US" err="1">
                <a:solidFill>
                  <a:schemeClr val="tx1"/>
                </a:solidFill>
              </a:rPr>
              <a:t>Wh</a:t>
            </a:r>
            <a:r>
              <a:rPr lang="en-US">
                <a:solidFill>
                  <a:schemeClr val="tx1"/>
                </a:solidFill>
              </a:rPr>
              <a:t>).</a:t>
            </a:r>
          </a:p>
          <a:p>
            <a:endParaRPr lang="en-US">
              <a:solidFill>
                <a:schemeClr val="tx1"/>
              </a:solidFill>
            </a:endParaRPr>
          </a:p>
        </p:txBody>
      </p:sp>
      <p:pic>
        <p:nvPicPr>
          <p:cNvPr id="7" name="Content Placeholder 6">
            <a:extLst>
              <a:ext uri="{FF2B5EF4-FFF2-40B4-BE49-F238E27FC236}">
                <a16:creationId xmlns:a16="http://schemas.microsoft.com/office/drawing/2014/main" id="{761DB3C6-A415-D5D7-3C8E-F59CCECCE105}"/>
              </a:ext>
            </a:extLst>
          </p:cNvPr>
          <p:cNvPicPr>
            <a:picLocks noGrp="1" noChangeAspect="1"/>
          </p:cNvPicPr>
          <p:nvPr>
            <p:ph idx="1"/>
          </p:nvPr>
        </p:nvPicPr>
        <p:blipFill>
          <a:blip r:embed="rId4"/>
          <a:stretch>
            <a:fillRect/>
          </a:stretch>
        </p:blipFill>
        <p:spPr>
          <a:xfrm>
            <a:off x="1583420" y="1421554"/>
            <a:ext cx="3497279" cy="2830092"/>
          </a:xfrm>
          <a:prstGeom prst="rect">
            <a:avLst/>
          </a:prstGeom>
        </p:spPr>
      </p:pic>
      <p:pic>
        <p:nvPicPr>
          <p:cNvPr id="8" name="Picture 7">
            <a:extLst>
              <a:ext uri="{FF2B5EF4-FFF2-40B4-BE49-F238E27FC236}">
                <a16:creationId xmlns:a16="http://schemas.microsoft.com/office/drawing/2014/main" id="{6EEB952E-A333-7DBB-4FE3-92DFA0B2CC4C}"/>
              </a:ext>
            </a:extLst>
          </p:cNvPr>
          <p:cNvPicPr>
            <a:picLocks noChangeAspect="1"/>
          </p:cNvPicPr>
          <p:nvPr/>
        </p:nvPicPr>
        <p:blipFill>
          <a:blip r:embed="rId5"/>
          <a:stretch>
            <a:fillRect/>
          </a:stretch>
        </p:blipFill>
        <p:spPr>
          <a:xfrm>
            <a:off x="1414463" y="4175125"/>
            <a:ext cx="3849159" cy="2550584"/>
          </a:xfrm>
          <a:prstGeom prst="rect">
            <a:avLst/>
          </a:prstGeom>
        </p:spPr>
      </p:pic>
    </p:spTree>
    <p:extLst>
      <p:ext uri="{BB962C8B-B14F-4D97-AF65-F5344CB8AC3E}">
        <p14:creationId xmlns:p14="http://schemas.microsoft.com/office/powerpoint/2010/main" val="498726620"/>
      </p:ext>
    </p:extLst>
  </p:cSld>
  <p:clrMapOvr>
    <a:masterClrMapping/>
  </p:clrMapOvr>
  <p:transition spd="slow">
    <p:push dir="u"/>
  </p:transition>
  <p:extLst>
    <p:ext uri="{6950BFC3-D8DA-4A85-94F7-54DA5524770B}">
      <p188:commentRel xmlns:p188="http://schemas.microsoft.com/office/powerpoint/2018/8/main" r:id="rId3"/>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AF7EB-2204-5C71-2D90-A9C17AF5E2D2}"/>
              </a:ext>
            </a:extLst>
          </p:cNvPr>
          <p:cNvSpPr>
            <a:spLocks noGrp="1"/>
          </p:cNvSpPr>
          <p:nvPr>
            <p:ph type="title"/>
          </p:nvPr>
        </p:nvSpPr>
        <p:spPr/>
        <p:txBody>
          <a:bodyPr/>
          <a:lstStyle/>
          <a:p>
            <a:r>
              <a:rPr lang="en-US"/>
              <a:t>LIB Chemistries</a:t>
            </a:r>
          </a:p>
        </p:txBody>
      </p:sp>
      <p:graphicFrame>
        <p:nvGraphicFramePr>
          <p:cNvPr id="5" name="Table 4">
            <a:extLst>
              <a:ext uri="{FF2B5EF4-FFF2-40B4-BE49-F238E27FC236}">
                <a16:creationId xmlns:a16="http://schemas.microsoft.com/office/drawing/2014/main" id="{1A6D882B-2586-11E0-0765-32547A68F47A}"/>
              </a:ext>
            </a:extLst>
          </p:cNvPr>
          <p:cNvGraphicFramePr>
            <a:graphicFrameLocks noGrp="1"/>
          </p:cNvGraphicFramePr>
          <p:nvPr>
            <p:extLst>
              <p:ext uri="{D42A27DB-BD31-4B8C-83A1-F6EECF244321}">
                <p14:modId xmlns:p14="http://schemas.microsoft.com/office/powerpoint/2010/main" val="3783370989"/>
              </p:ext>
            </p:extLst>
          </p:nvPr>
        </p:nvGraphicFramePr>
        <p:xfrm>
          <a:off x="310536" y="1764586"/>
          <a:ext cx="6582181" cy="4236720"/>
        </p:xfrm>
        <a:graphic>
          <a:graphicData uri="http://schemas.openxmlformats.org/drawingml/2006/table">
            <a:tbl>
              <a:tblPr firstRow="1" bandRow="1">
                <a:tableStyleId>{7DF18680-E054-41AD-8BC1-D1AEF772440D}</a:tableStyleId>
              </a:tblPr>
              <a:tblGrid>
                <a:gridCol w="1251965">
                  <a:extLst>
                    <a:ext uri="{9D8B030D-6E8A-4147-A177-3AD203B41FA5}">
                      <a16:colId xmlns:a16="http://schemas.microsoft.com/office/drawing/2014/main" val="3700691850"/>
                    </a:ext>
                  </a:extLst>
                </a:gridCol>
                <a:gridCol w="3427276">
                  <a:extLst>
                    <a:ext uri="{9D8B030D-6E8A-4147-A177-3AD203B41FA5}">
                      <a16:colId xmlns:a16="http://schemas.microsoft.com/office/drawing/2014/main" val="2536614832"/>
                    </a:ext>
                  </a:extLst>
                </a:gridCol>
                <a:gridCol w="1902940">
                  <a:extLst>
                    <a:ext uri="{9D8B030D-6E8A-4147-A177-3AD203B41FA5}">
                      <a16:colId xmlns:a16="http://schemas.microsoft.com/office/drawing/2014/main" val="1542600033"/>
                    </a:ext>
                  </a:extLst>
                </a:gridCol>
              </a:tblGrid>
              <a:tr h="370840">
                <a:tc>
                  <a:txBody>
                    <a:bodyPr/>
                    <a:lstStyle/>
                    <a:p>
                      <a:pPr algn="ctr"/>
                      <a:r>
                        <a:rPr lang="en-US" sz="2000">
                          <a:latin typeface="Geography"/>
                        </a:rPr>
                        <a:t>Acronym</a:t>
                      </a:r>
                    </a:p>
                  </a:txBody>
                  <a:tcPr anchor="ctr">
                    <a:solidFill>
                      <a:srgbClr val="4F81BD"/>
                    </a:solidFill>
                  </a:tcPr>
                </a:tc>
                <a:tc>
                  <a:txBody>
                    <a:bodyPr/>
                    <a:lstStyle/>
                    <a:p>
                      <a:pPr algn="ctr"/>
                      <a:r>
                        <a:rPr lang="en-US" sz="2000">
                          <a:latin typeface="Geography"/>
                        </a:rPr>
                        <a:t>Name</a:t>
                      </a:r>
                    </a:p>
                  </a:txBody>
                  <a:tcPr anchor="ctr">
                    <a:solidFill>
                      <a:srgbClr val="4F81BD"/>
                    </a:solidFill>
                  </a:tcPr>
                </a:tc>
                <a:tc>
                  <a:txBody>
                    <a:bodyPr/>
                    <a:lstStyle/>
                    <a:p>
                      <a:pPr algn="ctr"/>
                      <a:r>
                        <a:rPr lang="en-US" sz="2000">
                          <a:latin typeface="Geography"/>
                        </a:rPr>
                        <a:t>Formula</a:t>
                      </a:r>
                    </a:p>
                  </a:txBody>
                  <a:tcPr anchor="ctr">
                    <a:solidFill>
                      <a:srgbClr val="4F81BD"/>
                    </a:solidFill>
                  </a:tcPr>
                </a:tc>
                <a:extLst>
                  <a:ext uri="{0D108BD9-81ED-4DB2-BD59-A6C34878D82A}">
                    <a16:rowId xmlns:a16="http://schemas.microsoft.com/office/drawing/2014/main" val="2179631233"/>
                  </a:ext>
                </a:extLst>
              </a:tr>
              <a:tr h="548640">
                <a:tc>
                  <a:txBody>
                    <a:bodyPr/>
                    <a:lstStyle/>
                    <a:p>
                      <a:pPr algn="ctr"/>
                      <a:r>
                        <a:rPr lang="en-US" sz="2400">
                          <a:latin typeface="Geography"/>
                        </a:rPr>
                        <a:t>LCO</a:t>
                      </a:r>
                    </a:p>
                  </a:txBody>
                  <a:tcPr anchor="ctr">
                    <a:solidFill>
                      <a:srgbClr val="D0D8E8"/>
                    </a:solidFill>
                  </a:tcPr>
                </a:tc>
                <a:tc>
                  <a:txBody>
                    <a:bodyPr/>
                    <a:lstStyle/>
                    <a:p>
                      <a:pPr algn="l"/>
                      <a:r>
                        <a:rPr lang="en-US" sz="2400">
                          <a:solidFill>
                            <a:srgbClr val="000000"/>
                          </a:solidFill>
                          <a:latin typeface="Geography"/>
                        </a:rPr>
                        <a:t>Lithium Cobalt Oxide</a:t>
                      </a:r>
                      <a:endParaRPr lang="en-US" sz="2400">
                        <a:latin typeface="Geography"/>
                      </a:endParaRPr>
                    </a:p>
                  </a:txBody>
                  <a:tcPr anchor="ctr">
                    <a:solidFill>
                      <a:srgbClr val="D0D8E8"/>
                    </a:solidFill>
                  </a:tcPr>
                </a:tc>
                <a:tc>
                  <a:txBody>
                    <a:bodyPr/>
                    <a:lstStyle/>
                    <a:p>
                      <a:pPr algn="ctr"/>
                      <a:r>
                        <a:rPr lang="en-US" sz="2400">
                          <a:solidFill>
                            <a:srgbClr val="000000"/>
                          </a:solidFill>
                          <a:latin typeface="Geography"/>
                        </a:rPr>
                        <a:t>LiCoO</a:t>
                      </a:r>
                      <a:r>
                        <a:rPr lang="en-US" sz="2400" baseline="-25000">
                          <a:solidFill>
                            <a:srgbClr val="000000"/>
                          </a:solidFill>
                          <a:latin typeface="Geography"/>
                        </a:rPr>
                        <a:t>2</a:t>
                      </a:r>
                      <a:endParaRPr lang="en-US" sz="2400">
                        <a:latin typeface="Geography"/>
                      </a:endParaRPr>
                    </a:p>
                  </a:txBody>
                  <a:tcPr anchor="ctr">
                    <a:solidFill>
                      <a:srgbClr val="D0D8E8"/>
                    </a:solidFill>
                  </a:tcPr>
                </a:tc>
                <a:extLst>
                  <a:ext uri="{0D108BD9-81ED-4DB2-BD59-A6C34878D82A}">
                    <a16:rowId xmlns:a16="http://schemas.microsoft.com/office/drawing/2014/main" val="3294662841"/>
                  </a:ext>
                </a:extLst>
              </a:tr>
              <a:tr h="0">
                <a:tc>
                  <a:txBody>
                    <a:bodyPr/>
                    <a:lstStyle/>
                    <a:p>
                      <a:pPr algn="ctr"/>
                      <a:r>
                        <a:rPr lang="en-US" sz="2400">
                          <a:latin typeface="Geography"/>
                        </a:rPr>
                        <a:t>NCA</a:t>
                      </a:r>
                    </a:p>
                  </a:txBody>
                  <a:tcPr anchor="ctr">
                    <a:solidFill>
                      <a:srgbClr val="E9EDF4"/>
                    </a:solidFill>
                  </a:tcPr>
                </a:tc>
                <a:tc>
                  <a:txBody>
                    <a:bodyPr/>
                    <a:lstStyle/>
                    <a:p>
                      <a:pPr algn="l"/>
                      <a:r>
                        <a:rPr lang="en-US" sz="2400">
                          <a:solidFill>
                            <a:srgbClr val="000000"/>
                          </a:solidFill>
                          <a:latin typeface="Geography"/>
                        </a:rPr>
                        <a:t>Lithium Nickel Cobalt Aluminum Oxide </a:t>
                      </a:r>
                      <a:endParaRPr lang="en-US" sz="2400">
                        <a:latin typeface="Geography"/>
                      </a:endParaRPr>
                    </a:p>
                  </a:txBody>
                  <a:tcPr anchor="ctr">
                    <a:solidFill>
                      <a:srgbClr val="E9EDF4"/>
                    </a:solidFill>
                  </a:tcPr>
                </a:tc>
                <a:tc>
                  <a:txBody>
                    <a:bodyPr/>
                    <a:lstStyle/>
                    <a:p>
                      <a:pPr algn="ctr"/>
                      <a:r>
                        <a:rPr lang="en-US" sz="2400">
                          <a:solidFill>
                            <a:srgbClr val="000000"/>
                          </a:solidFill>
                          <a:latin typeface="Geography"/>
                        </a:rPr>
                        <a:t>LiNiCoAlO</a:t>
                      </a:r>
                      <a:r>
                        <a:rPr lang="en-US" sz="2400" baseline="-25000">
                          <a:solidFill>
                            <a:srgbClr val="000000"/>
                          </a:solidFill>
                          <a:latin typeface="Geography"/>
                        </a:rPr>
                        <a:t>2</a:t>
                      </a:r>
                      <a:endParaRPr lang="en-US" sz="2400">
                        <a:latin typeface="Geography"/>
                      </a:endParaRPr>
                    </a:p>
                  </a:txBody>
                  <a:tcPr anchor="ctr">
                    <a:solidFill>
                      <a:srgbClr val="E9EDF4"/>
                    </a:solidFill>
                  </a:tcPr>
                </a:tc>
                <a:extLst>
                  <a:ext uri="{0D108BD9-81ED-4DB2-BD59-A6C34878D82A}">
                    <a16:rowId xmlns:a16="http://schemas.microsoft.com/office/drawing/2014/main" val="2993466936"/>
                  </a:ext>
                </a:extLst>
              </a:tr>
              <a:tr h="0">
                <a:tc>
                  <a:txBody>
                    <a:bodyPr/>
                    <a:lstStyle/>
                    <a:p>
                      <a:pPr algn="ctr"/>
                      <a:r>
                        <a:rPr lang="en-US" sz="2400">
                          <a:latin typeface="Geography"/>
                        </a:rPr>
                        <a:t>NMC</a:t>
                      </a:r>
                    </a:p>
                  </a:txBody>
                  <a:tcPr anchor="ctr">
                    <a:solidFill>
                      <a:srgbClr val="D0D8E8"/>
                    </a:solidFill>
                  </a:tcPr>
                </a:tc>
                <a:tc>
                  <a:txBody>
                    <a:bodyPr/>
                    <a:lstStyle/>
                    <a:p>
                      <a:pPr algn="l"/>
                      <a:r>
                        <a:rPr lang="en-US" sz="2400">
                          <a:solidFill>
                            <a:srgbClr val="000000"/>
                          </a:solidFill>
                          <a:latin typeface="Geography"/>
                        </a:rPr>
                        <a:t>Lithium Nickel Manganese Cobalt Oxide </a:t>
                      </a:r>
                      <a:endParaRPr lang="en-US" sz="2400">
                        <a:latin typeface="Geography"/>
                      </a:endParaRPr>
                    </a:p>
                  </a:txBody>
                  <a:tcPr anchor="ctr">
                    <a:solidFill>
                      <a:srgbClr val="D0D8E8"/>
                    </a:solidFill>
                  </a:tcPr>
                </a:tc>
                <a:tc>
                  <a:txBody>
                    <a:bodyPr/>
                    <a:lstStyle/>
                    <a:p>
                      <a:pPr algn="ctr"/>
                      <a:r>
                        <a:rPr lang="en-US" sz="2400">
                          <a:solidFill>
                            <a:srgbClr val="000000"/>
                          </a:solidFill>
                          <a:latin typeface="Geography"/>
                        </a:rPr>
                        <a:t>LiNiMnCoO</a:t>
                      </a:r>
                      <a:r>
                        <a:rPr lang="en-US" sz="2400" baseline="-25000">
                          <a:solidFill>
                            <a:srgbClr val="000000"/>
                          </a:solidFill>
                          <a:latin typeface="Geography"/>
                        </a:rPr>
                        <a:t>2</a:t>
                      </a:r>
                      <a:endParaRPr lang="en-US" sz="2400">
                        <a:latin typeface="Geography"/>
                      </a:endParaRPr>
                    </a:p>
                  </a:txBody>
                  <a:tcPr anchor="ctr">
                    <a:solidFill>
                      <a:srgbClr val="D0D8E8"/>
                    </a:solidFill>
                  </a:tcPr>
                </a:tc>
                <a:extLst>
                  <a:ext uri="{0D108BD9-81ED-4DB2-BD59-A6C34878D82A}">
                    <a16:rowId xmlns:a16="http://schemas.microsoft.com/office/drawing/2014/main" val="2122844131"/>
                  </a:ext>
                </a:extLst>
              </a:tr>
              <a:tr h="548640">
                <a:tc>
                  <a:txBody>
                    <a:bodyPr/>
                    <a:lstStyle/>
                    <a:p>
                      <a:pPr algn="ctr"/>
                      <a:r>
                        <a:rPr lang="en-US" sz="2400">
                          <a:latin typeface="Geography"/>
                        </a:rPr>
                        <a:t>LMO</a:t>
                      </a:r>
                    </a:p>
                  </a:txBody>
                  <a:tcPr anchor="ctr">
                    <a:solidFill>
                      <a:srgbClr val="E9EDF4"/>
                    </a:solidFill>
                  </a:tcPr>
                </a:tc>
                <a:tc>
                  <a:txBody>
                    <a:bodyPr/>
                    <a:lstStyle/>
                    <a:p>
                      <a:pPr algn="l"/>
                      <a:r>
                        <a:rPr lang="pt-BR" sz="2400">
                          <a:solidFill>
                            <a:srgbClr val="000000"/>
                          </a:solidFill>
                          <a:latin typeface="Geography"/>
                        </a:rPr>
                        <a:t>Lithium Manganese Oxide </a:t>
                      </a:r>
                      <a:endParaRPr lang="en-US" sz="2400">
                        <a:latin typeface="Geography"/>
                      </a:endParaRPr>
                    </a:p>
                  </a:txBody>
                  <a:tcPr anchor="ctr">
                    <a:solidFill>
                      <a:srgbClr val="E9EDF4"/>
                    </a:solidFill>
                  </a:tcPr>
                </a:tc>
                <a:tc>
                  <a:txBody>
                    <a:bodyPr/>
                    <a:lstStyle/>
                    <a:p>
                      <a:pPr algn="ctr"/>
                      <a:r>
                        <a:rPr lang="pt-BR" sz="2400">
                          <a:solidFill>
                            <a:srgbClr val="000000"/>
                          </a:solidFill>
                          <a:latin typeface="Geography"/>
                        </a:rPr>
                        <a:t>LiMn</a:t>
                      </a:r>
                      <a:r>
                        <a:rPr lang="pt-BR" sz="2400" baseline="-25000">
                          <a:solidFill>
                            <a:srgbClr val="000000"/>
                          </a:solidFill>
                          <a:latin typeface="Geography"/>
                        </a:rPr>
                        <a:t>2</a:t>
                      </a:r>
                      <a:r>
                        <a:rPr lang="pt-BR" sz="2400">
                          <a:solidFill>
                            <a:srgbClr val="000000"/>
                          </a:solidFill>
                          <a:latin typeface="Geography"/>
                        </a:rPr>
                        <a:t>O</a:t>
                      </a:r>
                      <a:r>
                        <a:rPr lang="pt-BR" sz="2400" baseline="-25000">
                          <a:solidFill>
                            <a:srgbClr val="000000"/>
                          </a:solidFill>
                          <a:latin typeface="Geography"/>
                        </a:rPr>
                        <a:t>4</a:t>
                      </a:r>
                      <a:endParaRPr lang="en-US" sz="2400">
                        <a:latin typeface="Geography"/>
                      </a:endParaRPr>
                    </a:p>
                  </a:txBody>
                  <a:tcPr anchor="ctr">
                    <a:solidFill>
                      <a:srgbClr val="E9EDF4"/>
                    </a:solidFill>
                  </a:tcPr>
                </a:tc>
                <a:extLst>
                  <a:ext uri="{0D108BD9-81ED-4DB2-BD59-A6C34878D82A}">
                    <a16:rowId xmlns:a16="http://schemas.microsoft.com/office/drawing/2014/main" val="3778738277"/>
                  </a:ext>
                </a:extLst>
              </a:tr>
              <a:tr h="548640">
                <a:tc>
                  <a:txBody>
                    <a:bodyPr/>
                    <a:lstStyle/>
                    <a:p>
                      <a:pPr algn="ctr"/>
                      <a:r>
                        <a:rPr lang="en-US" sz="2400">
                          <a:latin typeface="Geography"/>
                        </a:rPr>
                        <a:t>LFP</a:t>
                      </a:r>
                    </a:p>
                  </a:txBody>
                  <a:tcPr anchor="ctr">
                    <a:solidFill>
                      <a:srgbClr val="D0D8E8"/>
                    </a:solidFill>
                  </a:tcPr>
                </a:tc>
                <a:tc>
                  <a:txBody>
                    <a:bodyPr/>
                    <a:lstStyle/>
                    <a:p>
                      <a:pPr algn="l"/>
                      <a:r>
                        <a:rPr lang="en-US" sz="2400">
                          <a:solidFill>
                            <a:srgbClr val="000000"/>
                          </a:solidFill>
                          <a:latin typeface="Geography"/>
                        </a:rPr>
                        <a:t>Lithium Iron Phosphate</a:t>
                      </a:r>
                      <a:endParaRPr lang="en-US" sz="2400">
                        <a:latin typeface="Geography"/>
                      </a:endParaRPr>
                    </a:p>
                  </a:txBody>
                  <a:tcPr anchor="ctr">
                    <a:solidFill>
                      <a:srgbClr val="D0D8E8"/>
                    </a:solidFill>
                  </a:tcPr>
                </a:tc>
                <a:tc>
                  <a:txBody>
                    <a:bodyPr/>
                    <a:lstStyle/>
                    <a:p>
                      <a:pPr algn="ctr"/>
                      <a:r>
                        <a:rPr lang="en-US" sz="2400">
                          <a:solidFill>
                            <a:srgbClr val="000000"/>
                          </a:solidFill>
                          <a:latin typeface="Geography"/>
                        </a:rPr>
                        <a:t>LiFePO</a:t>
                      </a:r>
                      <a:r>
                        <a:rPr lang="en-US" sz="2400" baseline="-25000">
                          <a:solidFill>
                            <a:srgbClr val="000000"/>
                          </a:solidFill>
                          <a:latin typeface="Geography"/>
                        </a:rPr>
                        <a:t>4</a:t>
                      </a:r>
                      <a:endParaRPr lang="en-US" sz="2400">
                        <a:latin typeface="Geography"/>
                      </a:endParaRPr>
                    </a:p>
                  </a:txBody>
                  <a:tcPr anchor="ctr">
                    <a:solidFill>
                      <a:srgbClr val="D0D8E8"/>
                    </a:solidFill>
                  </a:tcPr>
                </a:tc>
                <a:extLst>
                  <a:ext uri="{0D108BD9-81ED-4DB2-BD59-A6C34878D82A}">
                    <a16:rowId xmlns:a16="http://schemas.microsoft.com/office/drawing/2014/main" val="1540248530"/>
                  </a:ext>
                </a:extLst>
              </a:tr>
              <a:tr h="548640">
                <a:tc>
                  <a:txBody>
                    <a:bodyPr/>
                    <a:lstStyle/>
                    <a:p>
                      <a:pPr algn="ctr"/>
                      <a:r>
                        <a:rPr lang="en-US" sz="2400">
                          <a:latin typeface="Geography"/>
                        </a:rPr>
                        <a:t>LTO</a:t>
                      </a:r>
                    </a:p>
                  </a:txBody>
                  <a:tcPr anchor="ctr">
                    <a:solidFill>
                      <a:srgbClr val="E9EDF4"/>
                    </a:solidFill>
                  </a:tcPr>
                </a:tc>
                <a:tc>
                  <a:txBody>
                    <a:bodyPr/>
                    <a:lstStyle/>
                    <a:p>
                      <a:pPr algn="l"/>
                      <a:r>
                        <a:rPr lang="en-US" sz="2400">
                          <a:solidFill>
                            <a:srgbClr val="000000"/>
                          </a:solidFill>
                          <a:latin typeface="Geography"/>
                        </a:rPr>
                        <a:t>Lithium Titanate </a:t>
                      </a:r>
                      <a:endParaRPr lang="en-US" sz="2400">
                        <a:latin typeface="Geography"/>
                      </a:endParaRPr>
                    </a:p>
                  </a:txBody>
                  <a:tcPr anchor="ctr">
                    <a:solidFill>
                      <a:srgbClr val="E9EDF4"/>
                    </a:solidFill>
                  </a:tcPr>
                </a:tc>
                <a:tc>
                  <a:txBody>
                    <a:bodyPr/>
                    <a:lstStyle/>
                    <a:p>
                      <a:pPr algn="ctr"/>
                      <a:r>
                        <a:rPr lang="en-US" sz="2400">
                          <a:solidFill>
                            <a:srgbClr val="000000"/>
                          </a:solidFill>
                          <a:latin typeface="Geography"/>
                        </a:rPr>
                        <a:t>Li</a:t>
                      </a:r>
                      <a:r>
                        <a:rPr lang="en-US" sz="2400" baseline="-25000">
                          <a:solidFill>
                            <a:srgbClr val="000000"/>
                          </a:solidFill>
                          <a:latin typeface="Geography"/>
                        </a:rPr>
                        <a:t>2</a:t>
                      </a:r>
                      <a:r>
                        <a:rPr lang="en-US" sz="2400">
                          <a:solidFill>
                            <a:srgbClr val="000000"/>
                          </a:solidFill>
                          <a:latin typeface="Geography"/>
                        </a:rPr>
                        <a:t>TiO</a:t>
                      </a:r>
                      <a:r>
                        <a:rPr lang="en-US" sz="2400" baseline="-25000">
                          <a:solidFill>
                            <a:srgbClr val="000000"/>
                          </a:solidFill>
                          <a:latin typeface="Geography"/>
                        </a:rPr>
                        <a:t>3</a:t>
                      </a:r>
                      <a:endParaRPr lang="en-US" sz="2400" baseline="-25000">
                        <a:latin typeface="Geography"/>
                      </a:endParaRPr>
                    </a:p>
                  </a:txBody>
                  <a:tcPr anchor="ctr">
                    <a:solidFill>
                      <a:srgbClr val="E9EDF4"/>
                    </a:solidFill>
                  </a:tcPr>
                </a:tc>
                <a:extLst>
                  <a:ext uri="{0D108BD9-81ED-4DB2-BD59-A6C34878D82A}">
                    <a16:rowId xmlns:a16="http://schemas.microsoft.com/office/drawing/2014/main" val="2717261967"/>
                  </a:ext>
                </a:extLst>
              </a:tr>
            </a:tbl>
          </a:graphicData>
        </a:graphic>
      </p:graphicFrame>
      <p:pic>
        <p:nvPicPr>
          <p:cNvPr id="6" name="Content Placeholder 5">
            <a:extLst>
              <a:ext uri="{FF2B5EF4-FFF2-40B4-BE49-F238E27FC236}">
                <a16:creationId xmlns:a16="http://schemas.microsoft.com/office/drawing/2014/main" id="{1D03A514-66FA-5DCA-BFC9-53AC616CB0BF}"/>
              </a:ext>
            </a:extLst>
          </p:cNvPr>
          <p:cNvPicPr>
            <a:picLocks noChangeAspect="1"/>
          </p:cNvPicPr>
          <p:nvPr/>
        </p:nvPicPr>
        <p:blipFill>
          <a:blip r:embed="rId3"/>
          <a:stretch>
            <a:fillRect/>
          </a:stretch>
        </p:blipFill>
        <p:spPr>
          <a:xfrm>
            <a:off x="7010400" y="2549864"/>
            <a:ext cx="5181600" cy="3188677"/>
          </a:xfrm>
          <a:prstGeom prst="rect">
            <a:avLst/>
          </a:prstGeom>
        </p:spPr>
      </p:pic>
      <p:sp>
        <p:nvSpPr>
          <p:cNvPr id="7" name="TextBox 6">
            <a:extLst>
              <a:ext uri="{FF2B5EF4-FFF2-40B4-BE49-F238E27FC236}">
                <a16:creationId xmlns:a16="http://schemas.microsoft.com/office/drawing/2014/main" id="{27AA5D0C-7BA0-A6A8-33C1-6C391BBA7593}"/>
              </a:ext>
            </a:extLst>
          </p:cNvPr>
          <p:cNvSpPr txBox="1"/>
          <p:nvPr/>
        </p:nvSpPr>
        <p:spPr>
          <a:xfrm>
            <a:off x="729342" y="6089284"/>
            <a:ext cx="10548257" cy="400110"/>
          </a:xfrm>
          <a:prstGeom prst="rect">
            <a:avLst/>
          </a:prstGeom>
          <a:noFill/>
        </p:spPr>
        <p:txBody>
          <a:bodyPr wrap="square" rtlCol="0">
            <a:spAutoFit/>
          </a:bodyPr>
          <a:lstStyle/>
          <a:p>
            <a:r>
              <a:rPr lang="en-US" sz="2000">
                <a:latin typeface="Geography"/>
              </a:rPr>
              <a:t>Chemistries cannot always be mixed in recycling</a:t>
            </a:r>
          </a:p>
        </p:txBody>
      </p:sp>
      <p:sp>
        <p:nvSpPr>
          <p:cNvPr id="8" name="TextBox 7">
            <a:extLst>
              <a:ext uri="{FF2B5EF4-FFF2-40B4-BE49-F238E27FC236}">
                <a16:creationId xmlns:a16="http://schemas.microsoft.com/office/drawing/2014/main" id="{F2031030-4C17-A1AD-9CB8-A206322631CC}"/>
              </a:ext>
            </a:extLst>
          </p:cNvPr>
          <p:cNvSpPr txBox="1"/>
          <p:nvPr/>
        </p:nvSpPr>
        <p:spPr>
          <a:xfrm>
            <a:off x="7783286" y="2073108"/>
            <a:ext cx="3635828" cy="400110"/>
          </a:xfrm>
          <a:prstGeom prst="rect">
            <a:avLst/>
          </a:prstGeom>
          <a:noFill/>
        </p:spPr>
        <p:txBody>
          <a:bodyPr wrap="square" rtlCol="0">
            <a:spAutoFit/>
          </a:bodyPr>
          <a:lstStyle/>
          <a:p>
            <a:pPr algn="ctr"/>
            <a:r>
              <a:rPr lang="en-US" sz="2000" b="1">
                <a:latin typeface="Geography"/>
              </a:rPr>
              <a:t>Energy Density by Chemistry</a:t>
            </a:r>
          </a:p>
        </p:txBody>
      </p:sp>
    </p:spTree>
    <p:extLst>
      <p:ext uri="{BB962C8B-B14F-4D97-AF65-F5344CB8AC3E}">
        <p14:creationId xmlns:p14="http://schemas.microsoft.com/office/powerpoint/2010/main" val="3349935273"/>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lectric bus bursts into flames, sets nearby vehicles on fire in China [www.downloadtube.net]">
            <a:hlinkClick r:id="" action="ppaction://media"/>
            <a:extLst>
              <a:ext uri="{FF2B5EF4-FFF2-40B4-BE49-F238E27FC236}">
                <a16:creationId xmlns:a16="http://schemas.microsoft.com/office/drawing/2014/main" id="{3D59D068-24F3-7F35-29A2-CAEE770FE7F1}"/>
              </a:ext>
            </a:extLst>
          </p:cNvPr>
          <p:cNvPicPr>
            <a:picLocks noChangeAspect="1"/>
          </p:cNvPicPr>
          <p:nvPr>
            <a:videoFile r:link="rId1"/>
            <p:extLst>
              <p:ext uri="{DAA4B4D4-6D71-4841-9C94-3DE7FCFB9230}">
                <p14:media xmlns:p14="http://schemas.microsoft.com/office/powerpoint/2010/main" r:embed="rId2">
                  <p14:trim st="60786" end="9037.015600000001"/>
                </p14:media>
              </p:ext>
            </p:extLst>
          </p:nvPr>
        </p:nvPicPr>
        <p:blipFill>
          <a:blip r:embed="rId5"/>
          <a:stretch>
            <a:fillRect/>
          </a:stretch>
        </p:blipFill>
        <p:spPr>
          <a:xfrm>
            <a:off x="1807028" y="881062"/>
            <a:ext cx="10141856" cy="5704794"/>
          </a:xfrm>
          <a:prstGeom prst="rect">
            <a:avLst/>
          </a:prstGeom>
          <a:noFill/>
          <a:ln>
            <a:noFill/>
          </a:ln>
        </p:spPr>
      </p:pic>
    </p:spTree>
    <p:extLst>
      <p:ext uri="{BB962C8B-B14F-4D97-AF65-F5344CB8AC3E}">
        <p14:creationId xmlns:p14="http://schemas.microsoft.com/office/powerpoint/2010/main" val="40981132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95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fullScrn="1">
              <p:cMediaNode vol="100000">
                <p:cTn id="12" fill="hold" display="0">
                  <p:stCondLst>
                    <p:cond delay="indefinite"/>
                  </p:stCondLst>
                </p:cTn>
                <p:tgtEl>
                  <p:spTgt spid="5"/>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lectric School Bus catches fire in Huntsville during morning school run 1080">
            <a:hlinkClick r:id="" action="ppaction://media"/>
            <a:extLst>
              <a:ext uri="{FF2B5EF4-FFF2-40B4-BE49-F238E27FC236}">
                <a16:creationId xmlns:a16="http://schemas.microsoft.com/office/drawing/2014/main" id="{32EDD9FD-9A7F-DA3E-D47E-06CD5CFD31AA}"/>
              </a:ext>
            </a:extLst>
          </p:cNvPr>
          <p:cNvPicPr>
            <a:picLocks noChangeAspect="1"/>
          </p:cNvPicPr>
          <p:nvPr>
            <a:videoFile r:link="rId1"/>
            <p:extLst>
              <p:ext uri="{DAA4B4D4-6D71-4841-9C94-3DE7FCFB9230}">
                <p14:media xmlns:p14="http://schemas.microsoft.com/office/powerpoint/2010/main" r:embed="rId2">
                  <p14:trim end="51068"/>
                </p14:media>
              </p:ext>
            </p:extLst>
          </p:nvPr>
        </p:nvPicPr>
        <p:blipFill>
          <a:blip r:embed="rId4"/>
          <a:stretch>
            <a:fillRect/>
          </a:stretch>
        </p:blipFill>
        <p:spPr>
          <a:xfrm>
            <a:off x="1970315" y="1079581"/>
            <a:ext cx="9545812" cy="5369519"/>
          </a:xfrm>
          <a:prstGeom prst="rect">
            <a:avLst/>
          </a:prstGeom>
          <a:noFill/>
        </p:spPr>
      </p:pic>
    </p:spTree>
    <p:extLst>
      <p:ext uri="{BB962C8B-B14F-4D97-AF65-F5344CB8AC3E}">
        <p14:creationId xmlns:p14="http://schemas.microsoft.com/office/powerpoint/2010/main" val="24028678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93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fullScrn="1">
              <p:cMediaNode vol="80000">
                <p:cTn id="12" fill="hold" display="0">
                  <p:stCondLst>
                    <p:cond delay="indefinite"/>
                  </p:stCondLst>
                </p:cTn>
                <p:tgtEl>
                  <p:spTgt spid="5"/>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chool bus that has been burned&#10;&#10;AI-generated content may be incorrect.">
            <a:extLst>
              <a:ext uri="{FF2B5EF4-FFF2-40B4-BE49-F238E27FC236}">
                <a16:creationId xmlns:a16="http://schemas.microsoft.com/office/drawing/2014/main" id="{012BB907-1C82-F1C6-7914-68168ADC54D8}"/>
              </a:ext>
            </a:extLst>
          </p:cNvPr>
          <p:cNvPicPr>
            <a:picLocks noChangeAspect="1"/>
          </p:cNvPicPr>
          <p:nvPr/>
        </p:nvPicPr>
        <p:blipFill>
          <a:blip r:embed="rId2"/>
          <a:stretch>
            <a:fillRect/>
          </a:stretch>
        </p:blipFill>
        <p:spPr>
          <a:xfrm>
            <a:off x="1673458" y="398559"/>
            <a:ext cx="7090061" cy="3531183"/>
          </a:xfrm>
          <a:prstGeom prst="rect">
            <a:avLst/>
          </a:prstGeom>
        </p:spPr>
      </p:pic>
      <p:pic>
        <p:nvPicPr>
          <p:cNvPr id="7" name="Picture 6" descr="A school bus on fire in the snow&#10;&#10;AI-generated content may be incorrect.">
            <a:extLst>
              <a:ext uri="{FF2B5EF4-FFF2-40B4-BE49-F238E27FC236}">
                <a16:creationId xmlns:a16="http://schemas.microsoft.com/office/drawing/2014/main" id="{F439B05E-D7BB-E030-EEBE-36017CC1B8F2}"/>
              </a:ext>
            </a:extLst>
          </p:cNvPr>
          <p:cNvPicPr>
            <a:picLocks noChangeAspect="1"/>
          </p:cNvPicPr>
          <p:nvPr/>
        </p:nvPicPr>
        <p:blipFill>
          <a:blip r:embed="rId3"/>
          <a:srcRect b="33567"/>
          <a:stretch/>
        </p:blipFill>
        <p:spPr>
          <a:xfrm>
            <a:off x="8920352" y="1986445"/>
            <a:ext cx="3196379" cy="2885109"/>
          </a:xfrm>
          <a:prstGeom prst="rect">
            <a:avLst/>
          </a:prstGeom>
        </p:spPr>
      </p:pic>
      <p:pic>
        <p:nvPicPr>
          <p:cNvPr id="8" name="Picture 7">
            <a:extLst>
              <a:ext uri="{FF2B5EF4-FFF2-40B4-BE49-F238E27FC236}">
                <a16:creationId xmlns:a16="http://schemas.microsoft.com/office/drawing/2014/main" id="{219270A6-5E39-8F3B-D194-712A4E21806A}"/>
              </a:ext>
            </a:extLst>
          </p:cNvPr>
          <p:cNvPicPr>
            <a:picLocks noChangeAspect="1"/>
          </p:cNvPicPr>
          <p:nvPr/>
        </p:nvPicPr>
        <p:blipFill>
          <a:blip r:embed="rId4"/>
          <a:stretch>
            <a:fillRect/>
          </a:stretch>
        </p:blipFill>
        <p:spPr>
          <a:xfrm>
            <a:off x="1673458" y="4145888"/>
            <a:ext cx="7090061" cy="2439402"/>
          </a:xfrm>
          <a:prstGeom prst="rect">
            <a:avLst/>
          </a:prstGeom>
        </p:spPr>
      </p:pic>
    </p:spTree>
    <p:extLst>
      <p:ext uri="{BB962C8B-B14F-4D97-AF65-F5344CB8AC3E}">
        <p14:creationId xmlns:p14="http://schemas.microsoft.com/office/powerpoint/2010/main" val="3962680739"/>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DA640-AC83-D043-BD89-655A2C0F24E4}"/>
              </a:ext>
            </a:extLst>
          </p:cNvPr>
          <p:cNvSpPr>
            <a:spLocks noGrp="1"/>
          </p:cNvSpPr>
          <p:nvPr>
            <p:ph type="title"/>
          </p:nvPr>
        </p:nvSpPr>
        <p:spPr/>
        <p:txBody>
          <a:bodyPr/>
          <a:lstStyle/>
          <a:p>
            <a:r>
              <a:rPr lang="en-US"/>
              <a:t>LIB Toxic/Flammable Vapors</a:t>
            </a:r>
          </a:p>
        </p:txBody>
      </p:sp>
      <p:pic>
        <p:nvPicPr>
          <p:cNvPr id="5" name="Picture 4">
            <a:extLst>
              <a:ext uri="{FF2B5EF4-FFF2-40B4-BE49-F238E27FC236}">
                <a16:creationId xmlns:a16="http://schemas.microsoft.com/office/drawing/2014/main" id="{4CE1DCA1-B8C1-470E-7810-7DCFC53BF30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516" t="727" r="6217" b="4841"/>
          <a:stretch/>
        </p:blipFill>
        <p:spPr>
          <a:xfrm>
            <a:off x="5322882" y="1533471"/>
            <a:ext cx="6629632" cy="4659424"/>
          </a:xfrm>
          <a:prstGeom prst="rect">
            <a:avLst/>
          </a:prstGeom>
        </p:spPr>
      </p:pic>
      <p:sp>
        <p:nvSpPr>
          <p:cNvPr id="6" name="TextBox 5">
            <a:extLst>
              <a:ext uri="{FF2B5EF4-FFF2-40B4-BE49-F238E27FC236}">
                <a16:creationId xmlns:a16="http://schemas.microsoft.com/office/drawing/2014/main" id="{6487C502-3AB8-0E11-829F-47A14FB9205E}"/>
              </a:ext>
            </a:extLst>
          </p:cNvPr>
          <p:cNvSpPr txBox="1"/>
          <p:nvPr/>
        </p:nvSpPr>
        <p:spPr>
          <a:xfrm>
            <a:off x="7434942" y="6260514"/>
            <a:ext cx="5279572" cy="276999"/>
          </a:xfrm>
          <a:prstGeom prst="rect">
            <a:avLst/>
          </a:prstGeom>
          <a:noFill/>
        </p:spPr>
        <p:txBody>
          <a:bodyPr wrap="square" rtlCol="0">
            <a:spAutoFit/>
          </a:bodyPr>
          <a:lstStyle/>
          <a:p>
            <a:r>
              <a:rPr lang="en-US" sz="1200">
                <a:latin typeface="Geography"/>
              </a:rPr>
              <a:t>Image Source: Larsson et. al, 2017.</a:t>
            </a:r>
          </a:p>
        </p:txBody>
      </p:sp>
      <p:sp>
        <p:nvSpPr>
          <p:cNvPr id="4" name="Content Placeholder 2">
            <a:extLst>
              <a:ext uri="{FF2B5EF4-FFF2-40B4-BE49-F238E27FC236}">
                <a16:creationId xmlns:a16="http://schemas.microsoft.com/office/drawing/2014/main" id="{C860C94E-034C-A273-9379-96458ABD0720}"/>
              </a:ext>
            </a:extLst>
          </p:cNvPr>
          <p:cNvSpPr>
            <a:spLocks noGrp="1"/>
          </p:cNvSpPr>
          <p:nvPr/>
        </p:nvSpPr>
        <p:spPr>
          <a:xfrm>
            <a:off x="1162456" y="1364723"/>
            <a:ext cx="4469587" cy="4983159"/>
          </a:xfrm>
          <a:prstGeom prst="rect">
            <a:avLst/>
          </a:prstGeom>
        </p:spPr>
        <p:txBody>
          <a:bodyPr vert="horz" lIns="91440" tIns="45720" rIns="91440" bIns="45720" rtlCol="0" anchor="t">
            <a:normAutofit fontScale="85000" lnSpcReduction="10000"/>
          </a:bodyPr>
          <a:lstStyle>
            <a:defPPr>
              <a:defRPr lang="en-US"/>
            </a:defPPr>
            <a:lvl1pPr marL="231775" indent="-231775" algn="l" defTabSz="914400" rtl="0" eaLnBrk="1" latinLnBrk="0" hangingPunct="1">
              <a:spcBef>
                <a:spcPct val="20000"/>
              </a:spcBef>
              <a:buFont typeface="Arial" panose="020B0604020202020204" pitchFamily="34" charset="0"/>
              <a:buChar char="•"/>
              <a:tabLst/>
              <a:defRPr sz="3200" kern="1200">
                <a:solidFill>
                  <a:schemeClr val="tx1"/>
                </a:solidFill>
                <a:latin typeface="Geography"/>
                <a:ea typeface="+mn-ea"/>
                <a:cs typeface="+mn-cs"/>
              </a:defRPr>
            </a:lvl1pPr>
            <a:lvl2pPr marL="742950" indent="-285750" algn="l" defTabSz="914400" rtl="0" eaLnBrk="1" latinLnBrk="0" hangingPunct="1">
              <a:spcBef>
                <a:spcPct val="20000"/>
              </a:spcBef>
              <a:buFont typeface="Arial" panose="020B0604020202020204" pitchFamily="34" charset="0"/>
              <a:buChar char="–"/>
              <a:tabLst/>
              <a:defRPr sz="3200" kern="1200">
                <a:solidFill>
                  <a:schemeClr val="tx1"/>
                </a:solidFill>
                <a:latin typeface="Geography"/>
                <a:ea typeface="+mn-ea"/>
                <a:cs typeface="+mn-cs"/>
              </a:defRPr>
            </a:lvl2pPr>
            <a:lvl3pPr marL="1143000" indent="-228600" algn="l" defTabSz="914400" rtl="0" eaLnBrk="1" latinLnBrk="0" hangingPunct="1">
              <a:spcBef>
                <a:spcPct val="20000"/>
              </a:spcBef>
              <a:buFont typeface="Arial" panose="020B0604020202020204" pitchFamily="34" charset="0"/>
              <a:buChar char="•"/>
              <a:tabLst/>
              <a:defRPr sz="2800" kern="1200">
                <a:solidFill>
                  <a:schemeClr val="tx1"/>
                </a:solidFill>
                <a:latin typeface="Geography"/>
                <a:ea typeface="+mn-ea"/>
                <a:cs typeface="+mn-cs"/>
              </a:defRPr>
            </a:lvl3pPr>
            <a:lvl4pPr marL="1600200" indent="-228600" algn="l" defTabSz="914400" rtl="0" eaLnBrk="1" latinLnBrk="0" hangingPunct="1">
              <a:spcBef>
                <a:spcPct val="20000"/>
              </a:spcBef>
              <a:buFont typeface="Arial" panose="020B0604020202020204" pitchFamily="34" charset="0"/>
              <a:buChar char="–"/>
              <a:tabLst/>
              <a:defRPr sz="2400" kern="1200">
                <a:solidFill>
                  <a:schemeClr val="tx1"/>
                </a:solidFill>
                <a:latin typeface="Geography"/>
                <a:ea typeface="+mn-ea"/>
                <a:cs typeface="+mn-cs"/>
              </a:defRPr>
            </a:lvl4pPr>
            <a:lvl5pPr marL="2057400" indent="-228600" algn="l" defTabSz="914400" rtl="0" eaLnBrk="1" latinLnBrk="0" hangingPunct="1">
              <a:spcBef>
                <a:spcPct val="20000"/>
              </a:spcBef>
              <a:buFont typeface="Arial" panose="020B0604020202020204" pitchFamily="34" charset="0"/>
              <a:buChar char="»"/>
              <a:tabLst/>
              <a:defRPr sz="2400" kern="1200">
                <a:solidFill>
                  <a:schemeClr val="tx1"/>
                </a:solidFill>
                <a:latin typeface="Geography"/>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b="1">
                <a:solidFill>
                  <a:srgbClr val="FF0000"/>
                </a:solidFill>
              </a:rPr>
              <a:t>Flammable</a:t>
            </a:r>
            <a:r>
              <a:rPr lang="en-US" b="1">
                <a:solidFill>
                  <a:srgbClr val="4F81BD"/>
                </a:solidFill>
              </a:rPr>
              <a:t> </a:t>
            </a:r>
            <a:r>
              <a:rPr lang="en-US" b="1"/>
              <a:t>and</a:t>
            </a:r>
            <a:r>
              <a:rPr lang="en-US" b="1">
                <a:solidFill>
                  <a:srgbClr val="4F81BD"/>
                </a:solidFill>
              </a:rPr>
              <a:t> </a:t>
            </a:r>
            <a:r>
              <a:rPr lang="en-US" b="1">
                <a:solidFill>
                  <a:schemeClr val="tx2">
                    <a:lumMod val="60000"/>
                    <a:lumOff val="40000"/>
                  </a:schemeClr>
                </a:solidFill>
              </a:rPr>
              <a:t>Toxic</a:t>
            </a:r>
            <a:r>
              <a:rPr lang="en-US" b="1">
                <a:solidFill>
                  <a:srgbClr val="4F81BD"/>
                </a:solidFill>
              </a:rPr>
              <a:t> </a:t>
            </a:r>
            <a:r>
              <a:rPr lang="en-US" b="1"/>
              <a:t>Vapors:</a:t>
            </a:r>
          </a:p>
          <a:p>
            <a:r>
              <a:rPr lang="en-US">
                <a:solidFill>
                  <a:srgbClr val="FF0000"/>
                </a:solidFill>
              </a:rPr>
              <a:t>Hydrogen (30%-50%)</a:t>
            </a:r>
          </a:p>
          <a:p>
            <a:r>
              <a:rPr lang="en-US">
                <a:solidFill>
                  <a:srgbClr val="FF0000"/>
                </a:solidFill>
              </a:rPr>
              <a:t>Carbon </a:t>
            </a:r>
            <a:r>
              <a:rPr lang="en-US">
                <a:solidFill>
                  <a:schemeClr val="tx2">
                    <a:lumMod val="60000"/>
                    <a:lumOff val="40000"/>
                  </a:schemeClr>
                </a:solidFill>
              </a:rPr>
              <a:t>Monoxide</a:t>
            </a:r>
          </a:p>
          <a:p>
            <a:r>
              <a:rPr lang="en-US">
                <a:solidFill>
                  <a:schemeClr val="tx2">
                    <a:lumMod val="60000"/>
                    <a:lumOff val="40000"/>
                  </a:schemeClr>
                </a:solidFill>
              </a:rPr>
              <a:t>Carbon Dioxide</a:t>
            </a:r>
          </a:p>
          <a:p>
            <a:r>
              <a:rPr lang="en-US">
                <a:solidFill>
                  <a:schemeClr val="tx2">
                    <a:lumMod val="60000"/>
                    <a:lumOff val="40000"/>
                  </a:schemeClr>
                </a:solidFill>
              </a:rPr>
              <a:t>Hydrogen Fluoride</a:t>
            </a:r>
          </a:p>
          <a:p>
            <a:r>
              <a:rPr lang="en-US">
                <a:solidFill>
                  <a:schemeClr val="tx2">
                    <a:lumMod val="60000"/>
                    <a:lumOff val="40000"/>
                  </a:schemeClr>
                </a:solidFill>
              </a:rPr>
              <a:t>Hydrogen Chloride </a:t>
            </a:r>
          </a:p>
          <a:p>
            <a:r>
              <a:rPr lang="en-US">
                <a:solidFill>
                  <a:schemeClr val="tx2">
                    <a:lumMod val="60000"/>
                    <a:lumOff val="40000"/>
                  </a:schemeClr>
                </a:solidFill>
              </a:rPr>
              <a:t>Hydrogen Cyanide</a:t>
            </a:r>
          </a:p>
          <a:p>
            <a:r>
              <a:rPr lang="en-US">
                <a:solidFill>
                  <a:schemeClr val="tx2">
                    <a:lumMod val="60000"/>
                    <a:lumOff val="40000"/>
                  </a:schemeClr>
                </a:solidFill>
              </a:rPr>
              <a:t>Phosphoryl Fluoride</a:t>
            </a:r>
          </a:p>
          <a:p>
            <a:r>
              <a:rPr lang="en-US">
                <a:solidFill>
                  <a:srgbClr val="FF0000"/>
                </a:solidFill>
              </a:rPr>
              <a:t>Organic Solvent Droplets</a:t>
            </a:r>
          </a:p>
          <a:p>
            <a:r>
              <a:rPr lang="en-US">
                <a:solidFill>
                  <a:srgbClr val="FF0000"/>
                </a:solidFill>
              </a:rPr>
              <a:t>Ethane, methane, and other hydrocarbons </a:t>
            </a:r>
          </a:p>
        </p:txBody>
      </p:sp>
    </p:spTree>
    <p:extLst>
      <p:ext uri="{BB962C8B-B14F-4D97-AF65-F5344CB8AC3E}">
        <p14:creationId xmlns:p14="http://schemas.microsoft.com/office/powerpoint/2010/main" val="21733315"/>
      </p:ext>
    </p:extLst>
  </p:cSld>
  <p:clrMapOvr>
    <a:masterClrMapping/>
  </p:clrMapOvr>
  <p:transition spd="slow">
    <p:push dir="u"/>
  </p:transition>
  <p:extLst>
    <p:ext uri="{6950BFC3-D8DA-4A85-94F7-54DA5524770B}">
      <p188:commentRel xmlns:p188="http://schemas.microsoft.com/office/powerpoint/2018/8/main" r:id="rId3"/>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3A66C-83FC-8924-5268-AE1785AE7F6D}"/>
              </a:ext>
            </a:extLst>
          </p:cNvPr>
          <p:cNvSpPr>
            <a:spLocks noGrp="1"/>
          </p:cNvSpPr>
          <p:nvPr>
            <p:ph type="title"/>
          </p:nvPr>
        </p:nvSpPr>
        <p:spPr>
          <a:xfrm>
            <a:off x="2017336" y="274639"/>
            <a:ext cx="9565064" cy="1143000"/>
          </a:xfrm>
        </p:spPr>
        <p:txBody>
          <a:bodyPr anchor="ctr">
            <a:normAutofit/>
          </a:bodyPr>
          <a:lstStyle/>
          <a:p>
            <a:r>
              <a:rPr lang="en-US"/>
              <a:t>Differences in LIB Fires</a:t>
            </a:r>
          </a:p>
        </p:txBody>
      </p:sp>
      <p:graphicFrame>
        <p:nvGraphicFramePr>
          <p:cNvPr id="8" name="Content Placeholder 3">
            <a:extLst>
              <a:ext uri="{FF2B5EF4-FFF2-40B4-BE49-F238E27FC236}">
                <a16:creationId xmlns:a16="http://schemas.microsoft.com/office/drawing/2014/main" id="{DF60F587-1D90-629A-0C40-88F89787071C}"/>
              </a:ext>
            </a:extLst>
          </p:cNvPr>
          <p:cNvGraphicFramePr>
            <a:graphicFrameLocks noGrp="1"/>
          </p:cNvGraphicFramePr>
          <p:nvPr>
            <p:ph idx="10"/>
            <p:extLst>
              <p:ext uri="{D42A27DB-BD31-4B8C-83A1-F6EECF244321}">
                <p14:modId xmlns:p14="http://schemas.microsoft.com/office/powerpoint/2010/main" val="988803143"/>
              </p:ext>
            </p:extLst>
          </p:nvPr>
        </p:nvGraphicFramePr>
        <p:xfrm>
          <a:off x="5618375" y="1600201"/>
          <a:ext cx="5964025"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descr="Thermal runaway - Wikipedia">
            <a:extLst>
              <a:ext uri="{FF2B5EF4-FFF2-40B4-BE49-F238E27FC236}">
                <a16:creationId xmlns:a16="http://schemas.microsoft.com/office/drawing/2014/main" id="{B2B3E0C0-A59B-6922-FF07-EB40A648EB90}"/>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1416015" y="1684098"/>
            <a:ext cx="3730447" cy="4358167"/>
          </a:xfrm>
          <a:prstGeom prst="rect">
            <a:avLst/>
          </a:prstGeom>
          <a:solidFill>
            <a:srgbClr val="FFFFFF"/>
          </a:solidFill>
        </p:spPr>
      </p:pic>
    </p:spTree>
    <p:extLst>
      <p:ext uri="{BB962C8B-B14F-4D97-AF65-F5344CB8AC3E}">
        <p14:creationId xmlns:p14="http://schemas.microsoft.com/office/powerpoint/2010/main" val="3349051481"/>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A7014-5849-F8C7-60B0-BA4AE353CEF8}"/>
              </a:ext>
            </a:extLst>
          </p:cNvPr>
          <p:cNvSpPr>
            <a:spLocks noGrp="1"/>
          </p:cNvSpPr>
          <p:nvPr>
            <p:ph type="title"/>
          </p:nvPr>
        </p:nvSpPr>
        <p:spPr>
          <a:xfrm>
            <a:off x="2017336" y="274639"/>
            <a:ext cx="9565064" cy="1143000"/>
          </a:xfrm>
        </p:spPr>
        <p:txBody>
          <a:bodyPr anchor="ctr">
            <a:normAutofit/>
          </a:bodyPr>
          <a:lstStyle/>
          <a:p>
            <a:r>
              <a:rPr lang="en-US"/>
              <a:t>Causes of Battery Failure</a:t>
            </a:r>
          </a:p>
        </p:txBody>
      </p:sp>
      <p:pic>
        <p:nvPicPr>
          <p:cNvPr id="5" name="Content Placeholder 6" descr="A picture containing text, screenshot, font, diagram&#10;&#10;Description automatically generated">
            <a:extLst>
              <a:ext uri="{FF2B5EF4-FFF2-40B4-BE49-F238E27FC236}">
                <a16:creationId xmlns:a16="http://schemas.microsoft.com/office/drawing/2014/main" id="{B1F831EF-E2BA-FF3C-D96E-F98CCAD3C124}"/>
              </a:ext>
            </a:extLst>
          </p:cNvPr>
          <p:cNvPicPr>
            <a:picLocks noChangeAspect="1"/>
          </p:cNvPicPr>
          <p:nvPr/>
        </p:nvPicPr>
        <p:blipFill>
          <a:blip r:embed="rId3">
            <a:extLst>
              <a:ext uri="{28A0092B-C50C-407E-A947-70E740481C1C}">
                <a14:useLocalDpi xmlns:a14="http://schemas.microsoft.com/office/drawing/2010/main" val="0"/>
              </a:ext>
            </a:extLst>
          </a:blip>
          <a:srcRect r="1" b="12780"/>
          <a:stretch>
            <a:fillRect/>
          </a:stretch>
        </p:blipFill>
        <p:spPr>
          <a:xfrm>
            <a:off x="1854050" y="1665517"/>
            <a:ext cx="9565064" cy="4525963"/>
          </a:xfrm>
          <a:prstGeom prst="rect">
            <a:avLst/>
          </a:prstGeom>
          <a:noFill/>
        </p:spPr>
      </p:pic>
    </p:spTree>
    <p:extLst>
      <p:ext uri="{BB962C8B-B14F-4D97-AF65-F5344CB8AC3E}">
        <p14:creationId xmlns:p14="http://schemas.microsoft.com/office/powerpoint/2010/main" val="1304687470"/>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04514-1CDB-C336-6449-BAC59601645D}"/>
              </a:ext>
            </a:extLst>
          </p:cNvPr>
          <p:cNvSpPr>
            <a:spLocks noGrp="1"/>
          </p:cNvSpPr>
          <p:nvPr>
            <p:ph type="title"/>
          </p:nvPr>
        </p:nvSpPr>
        <p:spPr/>
        <p:txBody>
          <a:bodyPr/>
          <a:lstStyle/>
          <a:p>
            <a:r>
              <a:rPr lang="en-US"/>
              <a:t>Dendrites</a:t>
            </a:r>
          </a:p>
        </p:txBody>
      </p:sp>
      <p:pic>
        <p:nvPicPr>
          <p:cNvPr id="4" name="Picture 2" descr="Source of Detrimental Dendrite Growth in Lithium Batteries Discovered">
            <a:extLst>
              <a:ext uri="{FF2B5EF4-FFF2-40B4-BE49-F238E27FC236}">
                <a16:creationId xmlns:a16="http://schemas.microsoft.com/office/drawing/2014/main" id="{B9B0CB1D-3495-C1DE-8AB1-325B4015570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245" b="15013"/>
          <a:stretch/>
        </p:blipFill>
        <p:spPr bwMode="auto">
          <a:xfrm>
            <a:off x="660400" y="1684020"/>
            <a:ext cx="10871200" cy="4711700"/>
          </a:xfrm>
          <a:prstGeom prst="rect">
            <a:avLst/>
          </a:prstGeom>
          <a:solidFill>
            <a:srgbClr val="FFFFFF"/>
          </a:solidFill>
        </p:spPr>
      </p:pic>
    </p:spTree>
    <p:extLst>
      <p:ext uri="{BB962C8B-B14F-4D97-AF65-F5344CB8AC3E}">
        <p14:creationId xmlns:p14="http://schemas.microsoft.com/office/powerpoint/2010/main" val="2666584911"/>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9D32D-3984-A005-DD0C-B9256F4979DA}"/>
              </a:ext>
            </a:extLst>
          </p:cNvPr>
          <p:cNvSpPr>
            <a:spLocks noGrp="1"/>
          </p:cNvSpPr>
          <p:nvPr>
            <p:ph type="title"/>
          </p:nvPr>
        </p:nvSpPr>
        <p:spPr/>
        <p:txBody>
          <a:bodyPr/>
          <a:lstStyle/>
          <a:p>
            <a:r>
              <a:rPr lang="en-US"/>
              <a:t>Propagation</a:t>
            </a:r>
          </a:p>
        </p:txBody>
      </p:sp>
      <p:sp>
        <p:nvSpPr>
          <p:cNvPr id="3" name="Content Placeholder 2">
            <a:extLst>
              <a:ext uri="{FF2B5EF4-FFF2-40B4-BE49-F238E27FC236}">
                <a16:creationId xmlns:a16="http://schemas.microsoft.com/office/drawing/2014/main" id="{23E49F9D-4F8C-B316-9A2D-1DFC75467466}"/>
              </a:ext>
            </a:extLst>
          </p:cNvPr>
          <p:cNvSpPr>
            <a:spLocks noGrp="1"/>
          </p:cNvSpPr>
          <p:nvPr>
            <p:ph idx="1"/>
          </p:nvPr>
        </p:nvSpPr>
        <p:spPr>
          <a:xfrm>
            <a:off x="6096000" y="1600202"/>
            <a:ext cx="5649686" cy="4525963"/>
          </a:xfrm>
        </p:spPr>
        <p:txBody>
          <a:bodyPr>
            <a:normAutofit fontScale="92500" lnSpcReduction="20000"/>
          </a:bodyPr>
          <a:lstStyle/>
          <a:p>
            <a:pPr marL="537201" lvl="1" indent="-457200">
              <a:buFont typeface="Arial" panose="020B0604020202020204" pitchFamily="34" charset="0"/>
              <a:buChar char="•"/>
            </a:pPr>
            <a:r>
              <a:rPr lang="en-US" altLang="x-none"/>
              <a:t>Propagation results in domino effect</a:t>
            </a:r>
            <a:endParaRPr lang="en-US"/>
          </a:p>
          <a:p>
            <a:pPr marL="731502" lvl="2"/>
            <a:r>
              <a:rPr lang="en-US"/>
              <a:t>Thermal Runaway heat in one battery will trigger Thermal Runaway in neighboring cells</a:t>
            </a:r>
          </a:p>
          <a:p>
            <a:pPr marL="537201" lvl="1" indent="-457200">
              <a:buFont typeface="Arial" panose="020B0604020202020204" pitchFamily="34" charset="0"/>
              <a:buChar char="•"/>
            </a:pPr>
            <a:r>
              <a:rPr lang="en-US"/>
              <a:t>Limiting propagation is primary goal</a:t>
            </a:r>
          </a:p>
          <a:p>
            <a:pPr marL="731502" lvl="2"/>
            <a:r>
              <a:rPr lang="en-US"/>
              <a:t>Cooling neighboring cells may prevent propagation</a:t>
            </a:r>
          </a:p>
          <a:p>
            <a:pPr marL="731502" lvl="2"/>
            <a:r>
              <a:rPr lang="en-US"/>
              <a:t>Removing exposed cells (i.e., removing other e-bikes, loose cells, etc.)</a:t>
            </a:r>
          </a:p>
        </p:txBody>
      </p:sp>
      <p:pic>
        <p:nvPicPr>
          <p:cNvPr id="4" name="Picture 3" descr="A picture containing text, game, controller, remote&#10;&#10;Description automatically generated">
            <a:extLst>
              <a:ext uri="{FF2B5EF4-FFF2-40B4-BE49-F238E27FC236}">
                <a16:creationId xmlns:a16="http://schemas.microsoft.com/office/drawing/2014/main" id="{FB19A115-E950-C1EF-7C81-C57F752E52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1814" y="1831574"/>
            <a:ext cx="3459892" cy="1944208"/>
          </a:xfrm>
          <a:prstGeom prst="rect">
            <a:avLst/>
          </a:prstGeom>
        </p:spPr>
      </p:pic>
      <p:pic>
        <p:nvPicPr>
          <p:cNvPr id="5" name="Picture 2" descr="What is Thermal Runaway - LHS Materials">
            <a:extLst>
              <a:ext uri="{FF2B5EF4-FFF2-40B4-BE49-F238E27FC236}">
                <a16:creationId xmlns:a16="http://schemas.microsoft.com/office/drawing/2014/main" id="{69372530-25F8-A1A1-5F5B-88172821F6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007" y="4007153"/>
            <a:ext cx="6333507" cy="2709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5771031"/>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4BA74-209D-BB63-4DAC-62EDD2811D93}"/>
              </a:ext>
            </a:extLst>
          </p:cNvPr>
          <p:cNvSpPr>
            <a:spLocks noGrp="1"/>
          </p:cNvSpPr>
          <p:nvPr>
            <p:ph type="title"/>
          </p:nvPr>
        </p:nvSpPr>
        <p:spPr/>
        <p:txBody>
          <a:bodyPr/>
          <a:lstStyle/>
          <a:p>
            <a:r>
              <a:rPr lang="en-US"/>
              <a:t>Preventing Battery Failure</a:t>
            </a:r>
          </a:p>
        </p:txBody>
      </p:sp>
      <p:sp>
        <p:nvSpPr>
          <p:cNvPr id="3" name="Content Placeholder 2">
            <a:extLst>
              <a:ext uri="{FF2B5EF4-FFF2-40B4-BE49-F238E27FC236}">
                <a16:creationId xmlns:a16="http://schemas.microsoft.com/office/drawing/2014/main" id="{33F70181-B4E2-5773-6B88-3A6C54D762D1}"/>
              </a:ext>
            </a:extLst>
          </p:cNvPr>
          <p:cNvSpPr>
            <a:spLocks noGrp="1"/>
          </p:cNvSpPr>
          <p:nvPr>
            <p:ph idx="1"/>
          </p:nvPr>
        </p:nvSpPr>
        <p:spPr>
          <a:xfrm>
            <a:off x="1741714" y="1600202"/>
            <a:ext cx="4354286" cy="4525963"/>
          </a:xfrm>
        </p:spPr>
        <p:txBody>
          <a:bodyPr>
            <a:normAutofit lnSpcReduction="10000"/>
          </a:bodyPr>
          <a:lstStyle/>
          <a:p>
            <a:pPr>
              <a:lnSpc>
                <a:spcPct val="90000"/>
              </a:lnSpc>
              <a:spcBef>
                <a:spcPts val="933"/>
              </a:spcBef>
              <a:spcAft>
                <a:spcPts val="800"/>
              </a:spcAft>
              <a:buClr>
                <a:schemeClr val="tx1"/>
              </a:buClr>
              <a:buSzPct val="100000"/>
            </a:pPr>
            <a:r>
              <a:rPr lang="en-US"/>
              <a:t>A battery pack built together with a battery management system with an external communication data bus is a smart battery pack. </a:t>
            </a:r>
          </a:p>
          <a:p>
            <a:pPr>
              <a:lnSpc>
                <a:spcPct val="90000"/>
              </a:lnSpc>
              <a:spcBef>
                <a:spcPts val="933"/>
              </a:spcBef>
              <a:spcAft>
                <a:spcPts val="800"/>
              </a:spcAft>
              <a:buClr>
                <a:schemeClr val="tx1"/>
              </a:buClr>
              <a:buSzPct val="100000"/>
            </a:pPr>
            <a:r>
              <a:rPr lang="en-US" b="1"/>
              <a:t>A smart battery pack must be charged by a smart battery charger.</a:t>
            </a:r>
          </a:p>
          <a:p>
            <a:endParaRPr lang="en-US"/>
          </a:p>
        </p:txBody>
      </p:sp>
      <p:pic>
        <p:nvPicPr>
          <p:cNvPr id="4" name="Picture 2" descr="Center of Excellence">
            <a:extLst>
              <a:ext uri="{FF2B5EF4-FFF2-40B4-BE49-F238E27FC236}">
                <a16:creationId xmlns:a16="http://schemas.microsoft.com/office/drawing/2014/main" id="{4046B121-3552-E623-EB85-5F956C02339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716871" y="1600202"/>
            <a:ext cx="4624049" cy="4358167"/>
          </a:xfrm>
          <a:prstGeom prst="rect">
            <a:avLst/>
          </a:prstGeom>
          <a:noFill/>
        </p:spPr>
      </p:pic>
    </p:spTree>
    <p:extLst>
      <p:ext uri="{BB962C8B-B14F-4D97-AF65-F5344CB8AC3E}">
        <p14:creationId xmlns:p14="http://schemas.microsoft.com/office/powerpoint/2010/main" val="2787353825"/>
      </p:ext>
    </p:extLst>
  </p:cSld>
  <p:clrMapOvr>
    <a:masterClrMapping/>
  </p:clrMapOvr>
  <p:transition spd="slow">
    <p:push dir="u"/>
  </p:transition>
  <p:extLst>
    <p:ext uri="{6950BFC3-D8DA-4A85-94F7-54DA5524770B}">
      <p188:commentRel xmlns:p188="http://schemas.microsoft.com/office/powerpoint/2018/8/main" r:id="rId3"/>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2405B-7428-89D0-7F59-5A30AD5A5BB6}"/>
              </a:ext>
            </a:extLst>
          </p:cNvPr>
          <p:cNvSpPr>
            <a:spLocks noGrp="1"/>
          </p:cNvSpPr>
          <p:nvPr>
            <p:ph type="title"/>
          </p:nvPr>
        </p:nvSpPr>
        <p:spPr/>
        <p:txBody>
          <a:bodyPr/>
          <a:lstStyle/>
          <a:p>
            <a:r>
              <a:rPr lang="en-US"/>
              <a:t>Primary Presentations of LIBs</a:t>
            </a:r>
          </a:p>
        </p:txBody>
      </p:sp>
      <p:graphicFrame>
        <p:nvGraphicFramePr>
          <p:cNvPr id="7" name="Rectangle 5">
            <a:extLst>
              <a:ext uri="{FF2B5EF4-FFF2-40B4-BE49-F238E27FC236}">
                <a16:creationId xmlns:a16="http://schemas.microsoft.com/office/drawing/2014/main" id="{D203836B-157B-E82B-D3FE-904D0535A9FC}"/>
              </a:ext>
            </a:extLst>
          </p:cNvPr>
          <p:cNvGraphicFramePr>
            <a:graphicFrameLocks/>
          </p:cNvGraphicFramePr>
          <p:nvPr>
            <p:extLst>
              <p:ext uri="{D42A27DB-BD31-4B8C-83A1-F6EECF244321}">
                <p14:modId xmlns:p14="http://schemas.microsoft.com/office/powerpoint/2010/main" val="1288066114"/>
              </p:ext>
            </p:extLst>
          </p:nvPr>
        </p:nvGraphicFramePr>
        <p:xfrm>
          <a:off x="825500" y="1921475"/>
          <a:ext cx="10541000" cy="436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descr="A picture containing scale model, car, LEGO&#10;&#10;Description automatically generated">
            <a:extLst>
              <a:ext uri="{FF2B5EF4-FFF2-40B4-BE49-F238E27FC236}">
                <a16:creationId xmlns:a16="http://schemas.microsoft.com/office/drawing/2014/main" id="{90EFD4B9-FD07-66F8-4A87-1888CAE959E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5500" y="1820585"/>
            <a:ext cx="2608241" cy="1608415"/>
          </a:xfrm>
          <a:prstGeom prst="rect">
            <a:avLst/>
          </a:prstGeom>
        </p:spPr>
      </p:pic>
      <p:pic>
        <p:nvPicPr>
          <p:cNvPr id="9" name="Picture 2" descr="2022 Ford Mustang Mach-E Specs, Price, MPG &amp; Reviews | Cars.com">
            <a:extLst>
              <a:ext uri="{FF2B5EF4-FFF2-40B4-BE49-F238E27FC236}">
                <a16:creationId xmlns:a16="http://schemas.microsoft.com/office/drawing/2014/main" id="{D4D9CD98-BCA1-58D8-1094-BD9D1D7F4BD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59835" y="4320084"/>
            <a:ext cx="2906665" cy="191671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Tomorrows Vehicles Today - call for micromobility emissions research for  COP26 side-event - International Cargo Bike Festival">
            <a:extLst>
              <a:ext uri="{FF2B5EF4-FFF2-40B4-BE49-F238E27FC236}">
                <a16:creationId xmlns:a16="http://schemas.microsoft.com/office/drawing/2014/main" id="{82A3F7A3-E4DF-20CF-940A-407F9A704D1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242223" y="1820585"/>
            <a:ext cx="3840919" cy="190838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BESS Big 1 Mwh 2 Mwh Lithium Ion Batteries Container Solar Energy Storage  For Industry - China Solar Battery Store and Battery Energy Storage  Solutions">
            <a:extLst>
              <a:ext uri="{FF2B5EF4-FFF2-40B4-BE49-F238E27FC236}">
                <a16:creationId xmlns:a16="http://schemas.microsoft.com/office/drawing/2014/main" id="{6D448C38-AAFE-7AEC-3811-07879EF2528D}"/>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t="29974" b="29973"/>
          <a:stretch/>
        </p:blipFill>
        <p:spPr bwMode="auto">
          <a:xfrm>
            <a:off x="371742" y="5371711"/>
            <a:ext cx="3551312" cy="14224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 picture containing text, gadget, electronics, charger&#10;&#10;Description automatically generated">
            <a:extLst>
              <a:ext uri="{FF2B5EF4-FFF2-40B4-BE49-F238E27FC236}">
                <a16:creationId xmlns:a16="http://schemas.microsoft.com/office/drawing/2014/main" id="{957C494D-6B35-D904-7CBB-9DB3BFD9804A}"/>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35820" y="3912552"/>
            <a:ext cx="1193800" cy="1193800"/>
          </a:xfrm>
          <a:prstGeom prst="rect">
            <a:avLst/>
          </a:prstGeom>
        </p:spPr>
      </p:pic>
      <p:pic>
        <p:nvPicPr>
          <p:cNvPr id="13" name="Picture 12" descr="A picture containing scale model, car, LEGO&#10;&#10;Description automatically generated">
            <a:extLst>
              <a:ext uri="{FF2B5EF4-FFF2-40B4-BE49-F238E27FC236}">
                <a16:creationId xmlns:a16="http://schemas.microsoft.com/office/drawing/2014/main" id="{F02300F4-3B8E-DF97-D2C7-C001BDD22EA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6200000">
            <a:off x="2271760" y="3843173"/>
            <a:ext cx="2160905" cy="1332558"/>
          </a:xfrm>
          <a:prstGeom prst="rect">
            <a:avLst/>
          </a:prstGeom>
        </p:spPr>
      </p:pic>
    </p:spTree>
    <p:extLst>
      <p:ext uri="{BB962C8B-B14F-4D97-AF65-F5344CB8AC3E}">
        <p14:creationId xmlns:p14="http://schemas.microsoft.com/office/powerpoint/2010/main" val="1737672589"/>
      </p:ext>
    </p:extLst>
  </p:cSld>
  <p:clrMapOvr>
    <a:masterClrMapping/>
  </p:clrMapOvr>
  <p:transition spd="slow">
    <p:push dir="u"/>
  </p:transition>
</p:sld>
</file>

<file path=ppt/theme/theme1.xml><?xml version="1.0" encoding="utf-8"?>
<a:theme xmlns:a="http://schemas.openxmlformats.org/drawingml/2006/main" name="West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Weston" id="{D3D24628-472A-4FBA-86CE-4DFD783D16D4}" vid="{D9A6143B-8D98-48CB-8941-3ECE253936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Source xmlns="http://schemas.microsoft.com/sharepoint/v3/fields" xsi:nil="true"/>
    <Language xmlns="http://schemas.microsoft.com/sharepoint/v3">English</Language>
    <j747ac98061d40f0aa7bd47e1db5675d xmlns="4ffa91fb-a0ff-4ac5-b2db-65c790d184a4">
      <Terms xmlns="http://schemas.microsoft.com/office/infopath/2007/PartnerControls"/>
    </j747ac98061d40f0aa7bd47e1db5675d>
    <External_x0020_Contributor xmlns="4ffa91fb-a0ff-4ac5-b2db-65c790d184a4" xsi:nil="true"/>
    <TaxKeywordTaxHTField xmlns="4ffa91fb-a0ff-4ac5-b2db-65c790d184a4">
      <Terms xmlns="http://schemas.microsoft.com/office/infopath/2007/PartnerControls"/>
    </TaxKeywordTaxHTField>
    <Record xmlns="4ffa91fb-a0ff-4ac5-b2db-65c790d184a4">Shared</Record>
    <Rights xmlns="4ffa91fb-a0ff-4ac5-b2db-65c790d184a4" xsi:nil="true"/>
    <Document_x0020_Creation_x0020_Date xmlns="4ffa91fb-a0ff-4ac5-b2db-65c790d184a4">2025-08-12T15:06:43+00:00</Document_x0020_Creation_x0020_Date>
    <EPA_x0020_Office xmlns="4ffa91fb-a0ff-4ac5-b2db-65c790d184a4" xsi:nil="true"/>
    <CategoryDescription xmlns="http://schemas.microsoft.com/sharepoint.v3" xsi:nil="true"/>
    <Identifier xmlns="4ffa91fb-a0ff-4ac5-b2db-65c790d184a4" xsi:nil="true"/>
    <_Coverage xmlns="http://schemas.microsoft.com/sharepoint/v3/fields" xsi:nil="true"/>
    <Creator xmlns="4ffa91fb-a0ff-4ac5-b2db-65c790d184a4">
      <UserInfo>
        <DisplayName/>
        <AccountId xsi:nil="true"/>
        <AccountType/>
      </UserInfo>
    </Creator>
    <EPA_x0020_Related_x0020_Documents xmlns="4ffa91fb-a0ff-4ac5-b2db-65c790d184a4" xsi:nil="true"/>
    <EPA_x0020_Contributor xmlns="4ffa91fb-a0ff-4ac5-b2db-65c790d184a4">
      <UserInfo>
        <DisplayName/>
        <AccountId xsi:nil="true"/>
        <AccountType/>
      </UserInfo>
    </EPA_x0020_Contributor>
    <TaxCatchAll xmlns="4ffa91fb-a0ff-4ac5-b2db-65c790d184a4" xsi:nil="true"/>
    <lcf76f155ced4ddcb4097134ff3c332f xmlns="61fe4a47-09aa-48f3-9505-8aecb2ee1d92">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F66096F06F95D4883D9FA1B5236D220" ma:contentTypeVersion="17" ma:contentTypeDescription="Create a new document." ma:contentTypeScope="" ma:versionID="cbe42138c7d131bb47487b1308208b26">
  <xsd:schema xmlns:xsd="http://www.w3.org/2001/XMLSchema" xmlns:xs="http://www.w3.org/2001/XMLSchema" xmlns:p="http://schemas.microsoft.com/office/2006/metadata/properties" xmlns:ns1="http://schemas.microsoft.com/sharepoint/v3" xmlns:ns2="4ffa91fb-a0ff-4ac5-b2db-65c790d184a4" xmlns:ns3="http://schemas.microsoft.com/sharepoint.v3" xmlns:ns4="http://schemas.microsoft.com/sharepoint/v3/fields" xmlns:ns5="61fe4a47-09aa-48f3-9505-8aecb2ee1d92" xmlns:ns6="6dd00b4f-ec51-4cb9-b61f-300b4064a75b" targetNamespace="http://schemas.microsoft.com/office/2006/metadata/properties" ma:root="true" ma:fieldsID="9827a2df88c34b6097e9100bb603fa1a" ns1:_="" ns2:_="" ns3:_="" ns4:_="" ns5:_="" ns6:_="">
    <xsd:import namespace="http://schemas.microsoft.com/sharepoint/v3"/>
    <xsd:import namespace="4ffa91fb-a0ff-4ac5-b2db-65c790d184a4"/>
    <xsd:import namespace="http://schemas.microsoft.com/sharepoint.v3"/>
    <xsd:import namespace="http://schemas.microsoft.com/sharepoint/v3/fields"/>
    <xsd:import namespace="61fe4a47-09aa-48f3-9505-8aecb2ee1d92"/>
    <xsd:import namespace="6dd00b4f-ec51-4cb9-b61f-300b4064a75b"/>
    <xsd:element name="properties">
      <xsd:complexType>
        <xsd:sequence>
          <xsd:element name="documentManagement">
            <xsd:complexType>
              <xsd:all>
                <xsd:element ref="ns2:Document_x0020_Creation_x0020_Date" minOccurs="0"/>
                <xsd:element ref="ns2:Creator" minOccurs="0"/>
                <xsd:element ref="ns2:EPA_x0020_Office" minOccurs="0"/>
                <xsd:element ref="ns2:Record" minOccurs="0"/>
                <xsd:element ref="ns3:CategoryDescription" minOccurs="0"/>
                <xsd:element ref="ns2:Identifier" minOccurs="0"/>
                <xsd:element ref="ns2:EPA_x0020_Contributor" minOccurs="0"/>
                <xsd:element ref="ns2:External_x0020_Contributor" minOccurs="0"/>
                <xsd:element ref="ns4:_Coverage" minOccurs="0"/>
                <xsd:element ref="ns2:EPA_x0020_Related_x0020_Documents" minOccurs="0"/>
                <xsd:element ref="ns4:_Source" minOccurs="0"/>
                <xsd:element ref="ns2:Rights" minOccurs="0"/>
                <xsd:element ref="ns1:Language" minOccurs="0"/>
                <xsd:element ref="ns2:j747ac98061d40f0aa7bd47e1db5675d" minOccurs="0"/>
                <xsd:element ref="ns2:TaxKeywordTaxHTField" minOccurs="0"/>
                <xsd:element ref="ns2:TaxCatchAllLabel" minOccurs="0"/>
                <xsd:element ref="ns2:TaxCatchAll" minOccurs="0"/>
                <xsd:element ref="ns5:MediaServiceMetadata" minOccurs="0"/>
                <xsd:element ref="ns5:MediaServiceFastMetadata" minOccurs="0"/>
                <xsd:element ref="ns5:MediaServiceObjectDetectorVersions" minOccurs="0"/>
                <xsd:element ref="ns5:MediaServiceSearchProperties" minOccurs="0"/>
                <xsd:element ref="ns5:lcf76f155ced4ddcb4097134ff3c332f" minOccurs="0"/>
                <xsd:element ref="ns5:MediaServiceDateTaken" minOccurs="0"/>
                <xsd:element ref="ns5:MediaServiceLocation" minOccurs="0"/>
                <xsd:element ref="ns5:MediaServiceOCR" minOccurs="0"/>
                <xsd:element ref="ns5:MediaServiceGenerationTime" minOccurs="0"/>
                <xsd:element ref="ns5:MediaServiceEventHashCode" minOccurs="0"/>
                <xsd:element ref="ns6:SharedWithUsers" minOccurs="0"/>
                <xsd:element ref="ns6:SharedWithDetails" minOccurs="0"/>
                <xsd:element ref="ns5:MediaLengthInSeconds" minOccurs="0"/>
                <xsd:element ref="ns5: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17" nillable="true" ma:displayName="Language" ma:default="English" ma:description="Select the document language from the drop down." ma:format="Dropdown" ma:internalName="Language" ma:readOnly="false">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element>
  </xsd:schema>
  <xsd:schema xmlns:xsd="http://www.w3.org/2001/XMLSchema" xmlns:xs="http://www.w3.org/2001/XMLSchema" xmlns:dms="http://schemas.microsoft.com/office/2006/documentManagement/types" xmlns:pc="http://schemas.microsoft.com/office/infopath/2007/PartnerControls" targetNamespace="4ffa91fb-a0ff-4ac5-b2db-65c790d184a4" elementFormDefault="qualified">
    <xsd:import namespace="http://schemas.microsoft.com/office/2006/documentManagement/types"/>
    <xsd:import namespace="http://schemas.microsoft.com/office/infopath/2007/PartnerControls"/>
    <xsd:element name="Document_x0020_Creation_x0020_Date" ma:index="2" nillable="true" ma:displayName="Document Date" ma:default="[today]" ma:description="Enter the date this document was last modified. The upload date has been entered by default." ma:format="DateOnly" ma:internalName="Document_x0020_Creation_x0020_Date" ma:readOnly="false">
      <xsd:simpleType>
        <xsd:restriction base="dms:DateTime"/>
      </xsd:simpleType>
    </xsd:element>
    <xsd:element name="Creator" ma:index="3" nillable="true" ma:displayName="Creator" ma:description="Enter the person primarily responsible for the document. The name of the person uploading the document has been entered by default." ma:list="UserInfo" ma:SharePointGroup="0" ma:internalName="Crea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PA_x0020_Office" ma:index="4" nillable="true" ma:displayName="EPA Office" ma:description="Enter the EPA organization primarily responsible for the document. The office of the person uploading the document has been entered by default." ma:internalName="EPA_x0020_Office" ma:readOnly="false">
      <xsd:simpleType>
        <xsd:restriction base="dms:Text">
          <xsd:maxLength value="255"/>
        </xsd:restriction>
      </xsd:simpleType>
    </xsd:element>
    <xsd:element name="Record" ma:index="5" nillable="true" ma:displayName="Record" ma:default="Shared" ma:description="For documents that provide evidence of EPA decisions and actions, select &quot;Shared&quot; (open access) or &quot;Private&quot; (restricted access)." ma:format="Dropdown" ma:internalName="Record" ma:readOnly="false">
      <xsd:simpleType>
        <xsd:restriction base="dms:Choice">
          <xsd:enumeration value="None"/>
          <xsd:enumeration value="Shared"/>
          <xsd:enumeration value="Private"/>
        </xsd:restriction>
      </xsd:simpleType>
    </xsd:element>
    <xsd:element name="Identifier" ma:index="9" nillable="true" ma:displayName="Identifier" ma:description="Enter all EPA identification numbers applicable to this document, one on each line." ma:internalName="Identifier" ma:readOnly="false">
      <xsd:simpleType>
        <xsd:restriction base="dms:Note">
          <xsd:maxLength value="255"/>
        </xsd:restriction>
      </xsd:simpleType>
    </xsd:element>
    <xsd:element name="EPA_x0020_Contributor" ma:index="11" nillable="true" ma:displayName="EPA Contributor" ma:description="Enter an EPA person who contributed to the creation of the document but is not the primary author." ma:list="UserInfo" ma:SharePointGroup="0" ma:internalName="EPA_x0020_Contribu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xternal_x0020_Contributor" ma:index="12" nillable="true" ma:displayName="External Contributor" ma:description="Enter a non-EPA person who contributed to the creation of the document but is not the primary author." ma:internalName="External_x0020_Contributor" ma:readOnly="false">
      <xsd:simpleType>
        <xsd:restriction base="dms:Note">
          <xsd:maxLength value="255"/>
        </xsd:restriction>
      </xsd:simpleType>
    </xsd:element>
    <xsd:element name="EPA_x0020_Related_x0020_Documents" ma:index="14" nillable="true" ma:displayName="Other Related Documents" ma:description="Enter any related document." ma:internalName="EPA_x0020_Related_x0020_Documents" ma:readOnly="false">
      <xsd:simpleType>
        <xsd:restriction base="dms:Note">
          <xsd:maxLength value="255"/>
        </xsd:restriction>
      </xsd:simpleType>
    </xsd:element>
    <xsd:element name="Rights" ma:index="16" nillable="true" ma:displayName="Rights" ma:description="Enter information about intellectual property rights held over the document (e.g. copyright, patent, trademark)." ma:internalName="Rights" ma:readOnly="false">
      <xsd:simpleType>
        <xsd:restriction base="dms:Note">
          <xsd:maxLength value="255"/>
        </xsd:restriction>
      </xsd:simpleType>
    </xsd:element>
    <xsd:element name="j747ac98061d40f0aa7bd47e1db5675d" ma:index="19" nillable="true" ma:taxonomy="true" ma:internalName="j747ac98061d40f0aa7bd47e1db5675d" ma:taxonomyFieldName="Document_x0020_Type" ma:displayName="Document Type" ma:readOnly="false" ma:default="" ma:fieldId="{3747ac98-061d-40f0-aa7b-d47e1db5675d}" ma:sspId="29f62856-1543-49d4-a736-4569d363f533" ma:termSetId="e06cd6a9-a175-4da0-81cb-8dba7aa394ab" ma:anchorId="00000000-0000-0000-0000-000000000000" ma:open="false" ma:isKeyword="false">
      <xsd:complexType>
        <xsd:sequence>
          <xsd:element ref="pc:Terms" minOccurs="0" maxOccurs="1"/>
        </xsd:sequence>
      </xsd:complexType>
    </xsd:element>
    <xsd:element name="TaxKeywordTaxHTField" ma:index="21" nillable="true" ma:taxonomy="true" ma:internalName="TaxKeywordTaxHTField" ma:taxonomyFieldName="TaxKeyword" ma:displayName="Enterprise Keywords" ma:readOnly="false" ma:fieldId="{23f27201-bee3-471e-b2e7-b64fd8b7ca38}" ma:taxonomyMulti="true" ma:sspId="29f62856-1543-49d4-a736-4569d363f533" ma:termSetId="00000000-0000-0000-0000-000000000000" ma:anchorId="00000000-0000-0000-0000-000000000000" ma:open="true" ma:isKeyword="true">
      <xsd:complexType>
        <xsd:sequence>
          <xsd:element ref="pc:Terms" minOccurs="0" maxOccurs="1"/>
        </xsd:sequence>
      </xsd:complexType>
    </xsd:element>
    <xsd:element name="TaxCatchAllLabel" ma:index="23" nillable="true" ma:displayName="Taxonomy Catch All Column1" ma:hidden="true" ma:list="{62c71919-e108-40f9-91ea-8fb0d6703598}" ma:internalName="TaxCatchAllLabel" ma:readOnly="true" ma:showField="CatchAllDataLabel" ma:web="6dd00b4f-ec51-4cb9-b61f-300b4064a75b">
      <xsd:complexType>
        <xsd:complexContent>
          <xsd:extension base="dms:MultiChoiceLookup">
            <xsd:sequence>
              <xsd:element name="Value" type="dms:Lookup" maxOccurs="unbounded" minOccurs="0" nillable="true"/>
            </xsd:sequence>
          </xsd:extension>
        </xsd:complexContent>
      </xsd:complexType>
    </xsd:element>
    <xsd:element name="TaxCatchAll" ma:index="24" nillable="true" ma:displayName="Taxonomy Catch All Column" ma:hidden="true" ma:list="{62c71919-e108-40f9-91ea-8fb0d6703598}" ma:internalName="TaxCatchAll" ma:showField="CatchAllData" ma:web="6dd00b4f-ec51-4cb9-b61f-300b4064a7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description="Enter a brief description." ma:internalName="CategoryDescription"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Coverage" ma:index="13" nillable="true" ma:displayName="Coverage" ma:description="Enter the geographic location, jurisdiction, or time period for which the document is relevant." ma:internalName="_Coverage" ma:readOnly="false">
      <xsd:simpleType>
        <xsd:restriction base="dms:Text">
          <xsd:maxLength value="255"/>
        </xsd:restriction>
      </xsd:simpleType>
    </xsd:element>
    <xsd:element name="_Source" ma:index="15" nillable="true" ma:displayName="Source" ma:description="Enter a source from which the document is derived." ma:internalName="_Source"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1fe4a47-09aa-48f3-9505-8aecb2ee1d92" elementFormDefault="qualified">
    <xsd:import namespace="http://schemas.microsoft.com/office/2006/documentManagement/types"/>
    <xsd:import namespace="http://schemas.microsoft.com/office/infopath/2007/PartnerControls"/>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ObjectDetectorVersions" ma:index="30" nillable="true" ma:displayName="MediaServiceObjectDetectorVersions" ma:hidden="true" ma:indexed="true" ma:internalName="MediaServiceObjectDetectorVersions" ma:readOnly="true">
      <xsd:simpleType>
        <xsd:restriction base="dms:Text"/>
      </xsd:simpleType>
    </xsd:element>
    <xsd:element name="MediaServiceSearchProperties" ma:index="31" nillable="true" ma:displayName="MediaServiceSearchProperties" ma:hidden="true" ma:internalName="MediaServiceSearchProperties" ma:readOnly="true">
      <xsd:simpleType>
        <xsd:restriction base="dms:Note"/>
      </xsd:simpleType>
    </xsd:element>
    <xsd:element name="lcf76f155ced4ddcb4097134ff3c332f" ma:index="33" nillable="true" ma:taxonomy="true" ma:internalName="lcf76f155ced4ddcb4097134ff3c332f" ma:taxonomyFieldName="MediaServiceImageTags" ma:displayName="Image Tags" ma:readOnly="false" ma:fieldId="{5cf76f15-5ced-4ddc-b409-7134ff3c332f}" ma:taxonomyMulti="true" ma:sspId="29f62856-1543-49d4-a736-4569d363f533" ma:termSetId="09814cd3-568e-fe90-9814-8d621ff8fb84" ma:anchorId="fba54fb3-c3e1-fe81-a776-ca4b69148c4d" ma:open="true" ma:isKeyword="false">
      <xsd:complexType>
        <xsd:sequence>
          <xsd:element ref="pc:Terms" minOccurs="0" maxOccurs="1"/>
        </xsd:sequence>
      </xsd:complexType>
    </xsd:element>
    <xsd:element name="MediaServiceDateTaken" ma:index="34" nillable="true" ma:displayName="MediaServiceDateTaken" ma:hidden="true" ma:indexed="true" ma:internalName="MediaServiceDateTaken" ma:readOnly="true">
      <xsd:simpleType>
        <xsd:restriction base="dms:Text"/>
      </xsd:simpleType>
    </xsd:element>
    <xsd:element name="MediaServiceLocation" ma:index="35" nillable="true" ma:displayName="Location" ma:indexed="true" ma:internalName="MediaServiceLocation" ma:readOnly="true">
      <xsd:simpleType>
        <xsd:restriction base="dms:Text"/>
      </xsd:simpleType>
    </xsd:element>
    <xsd:element name="MediaServiceOCR" ma:index="36" nillable="true" ma:displayName="Extracted Text" ma:internalName="MediaServiceOCR" ma:readOnly="true">
      <xsd:simpleType>
        <xsd:restriction base="dms:Note">
          <xsd:maxLength value="255"/>
        </xsd:restriction>
      </xsd:simpleType>
    </xsd:element>
    <xsd:element name="MediaServiceGenerationTime" ma:index="37" nillable="true" ma:displayName="MediaServiceGenerationTime" ma:hidden="true" ma:internalName="MediaServiceGenerationTime" ma:readOnly="true">
      <xsd:simpleType>
        <xsd:restriction base="dms:Text"/>
      </xsd:simpleType>
    </xsd:element>
    <xsd:element name="MediaServiceEventHashCode" ma:index="38" nillable="true" ma:displayName="MediaServiceEventHashCode" ma:hidden="true" ma:internalName="MediaServiceEventHashCode" ma:readOnly="true">
      <xsd:simpleType>
        <xsd:restriction base="dms:Text"/>
      </xsd:simpleType>
    </xsd:element>
    <xsd:element name="MediaLengthInSeconds" ma:index="41" nillable="true" ma:displayName="MediaLengthInSeconds" ma:hidden="true" ma:internalName="MediaLengthInSeconds" ma:readOnly="true">
      <xsd:simpleType>
        <xsd:restriction base="dms:Unknown"/>
      </xsd:simpleType>
    </xsd:element>
    <xsd:element name="MediaServiceBillingMetadata" ma:index="4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dd00b4f-ec51-4cb9-b61f-300b4064a75b" elementFormDefault="qualified">
    <xsd:import namespace="http://schemas.microsoft.com/office/2006/documentManagement/types"/>
    <xsd:import namespace="http://schemas.microsoft.com/office/infopath/2007/PartnerControls"/>
    <xsd:element name="SharedWithUsers" ma:index="3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4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5"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haredContentType xmlns="Microsoft.SharePoint.Taxonomy.ContentTypeSync" SourceId="29f62856-1543-49d4-a736-4569d363f533" ContentTypeId="0x0101" PreviousValue="false"/>
</file>

<file path=customXml/itemProps1.xml><?xml version="1.0" encoding="utf-8"?>
<ds:datastoreItem xmlns:ds="http://schemas.openxmlformats.org/officeDocument/2006/customXml" ds:itemID="{93071CA6-25A9-42F2-BF13-0FF064E54BDD}">
  <ds:schemaRefs>
    <ds:schemaRef ds:uri="http://schemas.microsoft.com/office/2006/metadata/properties"/>
    <ds:schemaRef ds:uri="http://schemas.microsoft.com/office/infopath/2007/PartnerControls"/>
    <ds:schemaRef ds:uri="4ffa91fb-a0ff-4ac5-b2db-65c790d184a4"/>
    <ds:schemaRef ds:uri="http://schemas.microsoft.com/sharepoint.v3"/>
    <ds:schemaRef ds:uri="http://schemas.microsoft.com/office/2006/documentManagement/types"/>
    <ds:schemaRef ds:uri="http://schemas.openxmlformats.org/package/2006/metadata/core-properties"/>
    <ds:schemaRef ds:uri="6dd00b4f-ec51-4cb9-b61f-300b4064a75b"/>
    <ds:schemaRef ds:uri="http://purl.org/dc/terms/"/>
    <ds:schemaRef ds:uri="61fe4a47-09aa-48f3-9505-8aecb2ee1d92"/>
    <ds:schemaRef ds:uri="http://purl.org/dc/dcmitype/"/>
    <ds:schemaRef ds:uri="http://schemas.microsoft.com/sharepoint/v3/fields"/>
    <ds:schemaRef ds:uri="http://schemas.microsoft.com/sharepoint/v3"/>
    <ds:schemaRef ds:uri="http://www.w3.org/XML/1998/namespace"/>
    <ds:schemaRef ds:uri="http://purl.org/dc/elements/1.1/"/>
  </ds:schemaRefs>
</ds:datastoreItem>
</file>

<file path=customXml/itemProps2.xml><?xml version="1.0" encoding="utf-8"?>
<ds:datastoreItem xmlns:ds="http://schemas.openxmlformats.org/officeDocument/2006/customXml" ds:itemID="{35C1104C-0431-471E-BFEC-ECCE1F9FBA76}">
  <ds:schemaRefs>
    <ds:schemaRef ds:uri="http://schemas.microsoft.com/sharepoint/v3/contenttype/forms"/>
  </ds:schemaRefs>
</ds:datastoreItem>
</file>

<file path=customXml/itemProps3.xml><?xml version="1.0" encoding="utf-8"?>
<ds:datastoreItem xmlns:ds="http://schemas.openxmlformats.org/officeDocument/2006/customXml" ds:itemID="{FED913C4-EB84-42F3-85D2-9E9EE74775B4}">
  <ds:schemaRefs>
    <ds:schemaRef ds:uri="4ffa91fb-a0ff-4ac5-b2db-65c790d184a4"/>
    <ds:schemaRef ds:uri="61fe4a47-09aa-48f3-9505-8aecb2ee1d92"/>
    <ds:schemaRef ds:uri="6dd00b4f-ec51-4cb9-b61f-300b4064a75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3"/>
    <ds:schemaRef ds:uri="http://schemas.microsoft.com/sharepoint/v3/field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C6A62655-C507-42AB-933E-AECD42F397EB}">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Template/>
  <TotalTime>0</TotalTime>
  <Words>1732</Words>
  <Application>Microsoft Office PowerPoint</Application>
  <PresentationFormat>Widescreen</PresentationFormat>
  <Paragraphs>180</Paragraphs>
  <Slides>25</Slides>
  <Notes>18</Notes>
  <HiddenSlides>1</HiddenSlides>
  <MMClips>3</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Aptos</vt:lpstr>
      <vt:lpstr>Arial</vt:lpstr>
      <vt:lpstr>Calibri</vt:lpstr>
      <vt:lpstr>Century Gothic</vt:lpstr>
      <vt:lpstr>Geography</vt:lpstr>
      <vt:lpstr>Google Sans</vt:lpstr>
      <vt:lpstr>Lato</vt:lpstr>
      <vt:lpstr>system-ui</vt:lpstr>
      <vt:lpstr>Weston</vt:lpstr>
      <vt:lpstr>Lithium-Ion Battery Response Training</vt:lpstr>
      <vt:lpstr>Battery Basics and Hazards</vt:lpstr>
      <vt:lpstr>Battery Fires are on the Rise</vt:lpstr>
      <vt:lpstr>Exponential Increase - Infrastructure</vt:lpstr>
      <vt:lpstr>Number of Incidents Globally</vt:lpstr>
      <vt:lpstr>Total Incidents by Category</vt:lpstr>
      <vt:lpstr>Battery Types (Primary)</vt:lpstr>
      <vt:lpstr>Battery Types (Secondary)</vt:lpstr>
      <vt:lpstr>Lithium-Ion Battery Types</vt:lpstr>
      <vt:lpstr>PowerPoint Presentation</vt:lpstr>
      <vt:lpstr>Lithium-Ion Battery (LIB) Construction</vt:lpstr>
      <vt:lpstr>Cylindrical vs Prismatic</vt:lpstr>
      <vt:lpstr>Electrical Definitions</vt:lpstr>
      <vt:lpstr>Battery Configurations</vt:lpstr>
      <vt:lpstr>LIB Chemistries</vt:lpstr>
      <vt:lpstr>PowerPoint Presentation</vt:lpstr>
      <vt:lpstr>PowerPoint Presentation</vt:lpstr>
      <vt:lpstr>PowerPoint Presentation</vt:lpstr>
      <vt:lpstr>LIB Toxic/Flammable Vapors</vt:lpstr>
      <vt:lpstr>Differences in LIB Fires</vt:lpstr>
      <vt:lpstr>Causes of Battery Failure</vt:lpstr>
      <vt:lpstr>Dendrites</vt:lpstr>
      <vt:lpstr>Propagation</vt:lpstr>
      <vt:lpstr>Preventing Battery Failure</vt:lpstr>
      <vt:lpstr>Primary Presentations of LIBs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Ball, Stephen</dc:creator>
  <cp:lastModifiedBy>Vasser, Bryan</cp:lastModifiedBy>
  <cp:revision>13</cp:revision>
  <dcterms:created xsi:type="dcterms:W3CDTF">2025-08-12T15:05:20Z</dcterms:created>
  <dcterms:modified xsi:type="dcterms:W3CDTF">2025-09-23T23:30:44Z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0x0101006F66096F06F95D4883D9FA1B5236D220</vt:lpwstr>
  </property>
  <property fmtid="{D5CDD505-2E9C-101B-9397-08002B2CF9AE}" pid="3" name="TaxKeyword">
    <vt:lpwstr/>
  </property>
  <property fmtid="{D5CDD505-2E9C-101B-9397-08002B2CF9AE}" pid="4" name="Document_x0020_Type">
    <vt:lpwstr/>
  </property>
  <property fmtid="{D5CDD505-2E9C-101B-9397-08002B2CF9AE}" pid="5" name="MediaServiceImageTags">
    <vt:lpwstr/>
  </property>
  <property fmtid="{D5CDD505-2E9C-101B-9397-08002B2CF9AE}" pid="6" name="e3f09c3df709400db2417a7161762d62">
    <vt:lpwstr/>
  </property>
  <property fmtid="{D5CDD505-2E9C-101B-9397-08002B2CF9AE}" pid="7" name="EPA_x0020_Subject">
    <vt:lpwstr/>
  </property>
  <property fmtid="{D5CDD505-2E9C-101B-9397-08002B2CF9AE}" pid="8" name="Document Type">
    <vt:lpwstr/>
  </property>
  <property fmtid="{D5CDD505-2E9C-101B-9397-08002B2CF9AE}" pid="9" name="EPA Subject">
    <vt:lpwstr/>
  </property>
</Properties>
</file>